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s/comment2.xml" ContentType="application/vnd.openxmlformats-officedocument.presentationml.comment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s/comment3.xml" ContentType="application/vnd.openxmlformats-officedocument.presentationml.comments+xml"/>
  <Override PartName="/ppt/slides/slide11.xml" ContentType="application/vnd.openxmlformats-officedocument.presentationml.slide+xml"/>
  <Override PartName="/ppt/comments/comment4.xml" ContentType="application/vnd.openxmlformats-officedocument.presentationml.comments+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1"/>
    <p:sldId id="259" r:id="rId12"/>
    <p:sldId id="260" r:id="rId13"/>
    <p:sldId id="261" r:id="rId15"/>
    <p:sldId id="262" r:id="rId16"/>
    <p:sldId id="263" r:id="rId17"/>
    <p:sldId id="264" r:id="rId18"/>
    <p:sldId id="265" r:id="rId19"/>
    <p:sldId id="266" r:id="rId21"/>
    <p:sldId id="267" r:id="rId23"/>
    <p:sldId id="268" r:id="rId24"/>
    <p:sldId id="269" r:id="rId25"/>
    <p:sldId id="270" r:id="rId26"/>
    <p:sldId id="271" r:id="rId27"/>
    <p:sldId id="272" r:id="rId28"/>
    <p:sldId id="273" r:id="rId29"/>
    <p:sldId id="274" r:id="rId3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Yu Sheng" initials="YS" lastIdx="5" clrIdx="0"/>
  <p:cmAuthor id="1" name="Song Kai Tan" initials="SKT" lastIdx="2" clrIdx="0"/>
  <p:cmAuthor id="2" name="Priscilla Li" initials="PL"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comments" Target="comments/comment2.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comments" Target="comments/comment3.xml"/><Relationship Id="rId21" Type="http://schemas.openxmlformats.org/officeDocument/2006/relationships/slide" Target="slides/slide11.xml"/><Relationship Id="rId22" Type="http://schemas.openxmlformats.org/officeDocument/2006/relationships/comments" Target="comments/comment4.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02-17T16:01:57.419" idx="1">
    <p:pos x="2486" y="792"/>
    <p:text>@mak, this content may need further wordsmithing</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02-15T13:35:46.031" idx="2">
    <p:pos x="6000" y="0"/>
    <p:text>Think this is good, and can be potentially the kick off slide on EDA, to explain that these variables are highly correlated with resale price. Btw, there's still the floor_area_sqm, which we should remove?</p:text>
    <p:extLst>
      <p:ext uri="{C676402C-5697-4E1C-873F-D02D1690AC5C}">
        <p15:threadingInfo xmlns:p15="http://schemas.microsoft.com/office/powerpoint/2012/main" timeZoneBias="-480"/>
      </p:ext>
    </p:extLst>
  </p:cm>
  <p:cm authorId="0" dt="2023-02-15T13:51:00.816" idx="3">
    <p:pos x="6000" y="100"/>
    <p:text>In the next few slides, we will explain what the data tells us about these variables and their relationship with resale price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02-16T09:44:06.625" idx="1">
    <p:pos x="6000" y="0"/>
    <p:text>i rmb there were overlapping storey ranges, will suggest to include every single partition we can find. i was thinking we can smoke through by saying that since some of the levels overlap, this might have affected the resale median prices, however overall trend is still price going up</p:text>
    <p:extLst>
      <p:ext uri="{C676402C-5697-4E1C-873F-D02D1690AC5C}">
        <p15:threadingInfo xmlns:p15="http://schemas.microsoft.com/office/powerpoint/2012/main" timeZoneBias="-480"/>
      </p:ext>
    </p:extLst>
  </p:cm>
  <p:cm authorId="2" dt="2023-02-16T09:44:06.625" idx="1">
    <p:pos x="6000" y="0"/>
    <p:text>i took [mid_storey: median value of storey_range], and bucketed them into the bands. the overlaps in [storey_range: floor level (range) of the resale flat unit] is actually just an attempt to mask the actual storey of the unit sold for privacy reasons, so can ignore the overlaps.</p:text>
    <p:extLst>
      <p:ext uri="{C676402C-5697-4E1C-873F-D02D1690AC5C}">
        <p15:threadingInfo xmlns:p15="http://schemas.microsoft.com/office/powerpoint/2012/main" timeZoneBias="-480"/>
      </p:ext>
    </p:extLst>
  </p:cm>
  <p:cm authorId="0" dt="2023-02-15T13:34:46.434" idx="4">
    <p:pos x="6000" y="100"/>
    <p:text>Sorry, which variable is this? The max_floor_lvl or the storey_range?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1" dt="2023-02-16T11:24:47.868" idx="2">
    <p:pos x="6000" y="0"/>
    <p:text>sry whats the y axis if x = resale price? didnt quite catch it</p:text>
    <p:extLst>
      <p:ext uri="{C676402C-5697-4E1C-873F-D02D1690AC5C}">
        <p15:threadingInfo xmlns:p15="http://schemas.microsoft.com/office/powerpoint/2012/main" timeZoneBias="-480"/>
      </p:ext>
    </p:extLst>
  </p:cm>
  <p:cm authorId="0" dt="2023-02-16T11:24:47.868" idx="5">
    <p:pos x="6000" y="0"/>
    <p:text>y axis is the frequency count</p:text>
    <p:extLst>
      <p:ext uri="{C676402C-5697-4E1C-873F-D02D1690AC5C}">
        <p15:threadingInfo xmlns:p15="http://schemas.microsoft.com/office/powerpoint/2012/main" timeZoneBias="-4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4" name="Shape 154"/>
          <p:cNvSpPr/>
          <p:nvPr>
            <p:ph type="sldImg"/>
          </p:nvPr>
        </p:nvSpPr>
        <p:spPr>
          <a:xfrm>
            <a:off x="1143000" y="685800"/>
            <a:ext cx="4572000" cy="3429000"/>
          </a:xfrm>
          <a:prstGeom prst="rect">
            <a:avLst/>
          </a:prstGeom>
        </p:spPr>
        <p:txBody>
          <a:bodyPr/>
          <a:lstStyle/>
          <a:p>
            <a:pPr/>
          </a:p>
        </p:txBody>
      </p:sp>
      <p:sp>
        <p:nvSpPr>
          <p:cNvPr id="155" name="Shape 1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lvl1pPr>
              <a:defRPr sz="1100"/>
            </a:lvl1pPr>
          </a:lstStyle>
          <a:p>
            <a:pPr/>
            <a:r>
              <a:t>Some text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defRPr sz="1100"/>
            </a:pPr>
            <a:r>
              <a:t>Now that we have our model C, we can look at the impact of individual factors</a:t>
            </a:r>
          </a:p>
          <a:p>
            <a:pPr>
              <a:defRPr sz="1100"/>
            </a:pPr>
            <a:r>
              <a:t>We look at inherent atrributes of the flat</a:t>
            </a:r>
          </a:p>
          <a:p>
            <a:pPr>
              <a:defRPr sz="1100"/>
            </a:pPr>
            <a:r>
              <a:t>Before talking about the elephants on this slide, talk about flat size</a:t>
            </a:r>
          </a:p>
          <a:p>
            <a:pPr>
              <a:defRPr sz="1100"/>
            </a:pPr>
            <a:r>
              <a:t>This is the baseline you pay based on the size of the flat you wanna buy</a:t>
            </a:r>
          </a:p>
          <a:p>
            <a:pPr>
              <a:defRPr sz="1100"/>
            </a:pPr>
            <a:r>
              <a:t>Largest is flat model premium, pay up yo extra 411k for terrace</a:t>
            </a:r>
          </a:p>
          <a:p>
            <a:pPr>
              <a:defRPr sz="1100"/>
            </a:pPr>
            <a:r>
              <a:t>Then is flat type, pay extra 30k for a 5 room</a:t>
            </a:r>
          </a:p>
          <a:p>
            <a:pPr>
              <a:defRPr sz="1100"/>
            </a:pPr>
            <a:r>
              <a:t>Location is indeed impt, probably more impt than flat type if you are looking at central region, cos be prepared to fork out extra 85k compared to outside central region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defRPr sz="1100"/>
            </a:pPr>
            <a:r>
              <a:t>And as conventional wisdom indicates, floor level also impt and impact can be quite big if you want higher floors. 76k premium compared to lower floors</a:t>
            </a:r>
          </a:p>
          <a:p>
            <a:pPr>
              <a:defRPr sz="1100"/>
            </a:pPr>
            <a:r>
              <a:t>HDB block attributes also matter, like how tall and old, albeit smaller extent</a:t>
            </a:r>
          </a:p>
          <a:p>
            <a:pPr>
              <a:defRPr sz="1100"/>
            </a:pPr>
            <a:r>
              <a:t>Against conventional wisdom, actually impact of amenities very small</a:t>
            </a:r>
          </a:p>
          <a:p>
            <a:pPr>
              <a:defRPr sz="1100"/>
            </a:pPr>
          </a:p>
          <a:p>
            <a:pPr>
              <a:defRPr sz="1100"/>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lvl1pPr>
              <a:defRPr sz="1100"/>
            </a:lvl1pPr>
          </a:lstStyle>
          <a:p>
            <a:pPr/>
            <a:r>
              <a:t>These are the 6 you really should watch out for, and use to get a ballpark estimate of the expected price you need to pay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defRPr sz="1100"/>
            </a:pPr>
            <a:r>
              <a:t>We are scratching surface</a:t>
            </a:r>
          </a:p>
          <a:p>
            <a:pPr>
              <a:defRPr sz="1100"/>
            </a:pPr>
            <a:r>
              <a:t>Simplified the attributes to make it easier to digest for an intro ppt like this</a:t>
            </a:r>
          </a:p>
          <a:p>
            <a:pPr>
              <a:defRPr sz="1100"/>
            </a:pPr>
            <a:r>
              <a:t>More granular can be done, like to town level or the exact floor you thinking of. Can cut error size by ⅓</a:t>
            </a:r>
          </a:p>
          <a:p>
            <a:pPr>
              <a:defRPr sz="11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defRPr sz="1100"/>
            </a:pPr>
            <a:r>
              <a:t>But the more impt qn is</a:t>
            </a:r>
          </a:p>
          <a:p>
            <a:pPr>
              <a:defRPr sz="1100"/>
            </a:pPr>
            <a:r>
              <a:t>Are you just an average buyer</a:t>
            </a:r>
          </a:p>
          <a:p>
            <a:pPr>
              <a:defRPr sz="1100"/>
            </a:pPr>
            <a:r>
              <a:t>Cos attributes are valued different based on buyer needs</a:t>
            </a:r>
          </a:p>
          <a:p>
            <a:pPr>
              <a:defRPr sz="1100"/>
            </a:pPr>
            <a:r>
              <a:t>And we can tailor our model to your needs</a:t>
            </a:r>
          </a:p>
          <a:p>
            <a:pPr>
              <a:defRPr sz="1100"/>
            </a:pPr>
            <a:r>
              <a:t>You have a family of 4, looking to have a place near central? We can segment the data and run a specific model for you, and that can further improve accuracy</a:t>
            </a:r>
          </a:p>
          <a:p>
            <a:pPr>
              <a:defRPr sz="1100"/>
            </a:pPr>
            <a:r>
              <a:t>The insights from data is rich</a:t>
            </a:r>
          </a:p>
          <a:p>
            <a:pPr>
              <a:defRPr sz="1100"/>
            </a:pPr>
            <a:r>
              <a:t>So next time, the property agents tell you grand theories, maybe the question of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defRPr sz="1100"/>
            </a:pPr>
            <a:r>
              <a:t>Houses with larger areas tend to fetch higher prices</a:t>
            </a:r>
          </a:p>
          <a:p>
            <a:pPr>
              <a:defRPr sz="1100"/>
            </a:pPr>
            <a:r>
              <a:t>Everyone would love to have a larger house. Why not?</a:t>
            </a:r>
          </a:p>
          <a:p>
            <a:pPr>
              <a:defRPr sz="1100"/>
            </a:pPr>
            <a:r>
              <a:t>Singapore faces land scarcity → HDB flats are smaller now due to </a:t>
            </a:r>
            <a:r>
              <a:rPr b="1"/>
              <a:t>increasing land constraints</a:t>
            </a:r>
            <a:r>
              <a:t>. </a:t>
            </a:r>
          </a:p>
          <a:p>
            <a:pPr>
              <a:defRPr sz="1100"/>
            </a:pPr>
            <a:r>
              <a:t>6 million population as of 2023 → can u imagine how our housing landscape will look like in the next 5-10 years?</a:t>
            </a:r>
          </a:p>
          <a:p>
            <a:pPr>
              <a:defRPr sz="1100"/>
            </a:pPr>
            <a:r>
              <a:t>Proportion of houses with larger floor area will generally decrease over time → drive up the resale prices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defRPr sz="1100"/>
            </a:pPr>
            <a:r>
              <a:t>EDA less than 5 years: MOP waiver → divorce, demise, bankruptcy (financial hardship)</a:t>
            </a:r>
          </a:p>
          <a:p>
            <a:pPr>
              <a:defRPr sz="1100"/>
            </a:pPr>
            <a:r>
              <a:t>Older units → not just abt housing interior, exterior might be worse due to wear and tear over time</a:t>
            </a:r>
          </a:p>
          <a:p>
            <a:pPr>
              <a:defRPr sz="1100"/>
            </a:pPr>
            <a:r>
              <a:t>99 year lease period → HDB will surrender the land to the State</a:t>
            </a:r>
          </a:p>
          <a:p>
            <a:pPr>
              <a:defRPr sz="1100"/>
            </a:pPr>
            <a:r>
              <a:t>Newer units → 5-year MOP, CPF pay in full until 95 y/o → higher demand generally, with limited supply of flats → higher resale price</a:t>
            </a:r>
          </a:p>
          <a:p>
            <a:pPr>
              <a:defRPr sz="1100"/>
            </a:pPr>
            <a:r>
              <a:t>Personal example: lets say if i’m 30, would i prefer a flat with 20 years left, or 60 years left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sz="1100"/>
            </a:pPr>
            <a:r>
              <a:t>Scenario: would you want to spend 30 mins a day getting to the nearest MRT? Or a 5/10 min walk? Malls/hawker centres?</a:t>
            </a:r>
          </a:p>
          <a:p>
            <a:pPr>
              <a:defRPr sz="1100"/>
            </a:pPr>
            <a:r>
              <a:t>The small things add up, even though we experience inconvenience on a daily basis → this build up is seen in the vast difference in resale prices</a:t>
            </a:r>
          </a:p>
          <a:p>
            <a:pPr>
              <a:defRPr sz="1100"/>
            </a:pPr>
            <a:r>
              <a:t>Impression counts → “better houses” since nearer to diff facilities/amenities → connectivity</a:t>
            </a:r>
          </a:p>
          <a:p>
            <a:pPr>
              <a:defRPr sz="1100"/>
            </a:pPr>
            <a:r>
              <a:t>Hawker centres, we dont see such a clear difference in price → maybe because this is not a main consideration among Singaporeans as food preference is subjective, and people are willing to travel for their favourite food. However a decreasing trend is still expected as people still need to get their meals on a daily basis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defRPr sz="1800"/>
            </a:pPr>
            <a:r>
              <a:t>3 categories</a:t>
            </a:r>
          </a:p>
          <a:p>
            <a:pPr>
              <a:defRPr sz="1100"/>
            </a:pPr>
            <a:endParaRPr sz="1800"/>
          </a:p>
          <a:p>
            <a:pPr>
              <a:defRPr sz="1800"/>
            </a:pPr>
            <a:r>
              <a:t>Heatmap, darker pricer, 5 distinct regions</a:t>
            </a:r>
          </a:p>
          <a:p>
            <a:pPr>
              <a:defRPr sz="1100"/>
            </a:pPr>
            <a:endParaRPr sz="1800"/>
          </a:p>
          <a:p>
            <a:pPr>
              <a:defRPr sz="1800"/>
            </a:pPr>
            <a:r>
              <a:t>Zoom into 4 room flat types. Central most ex at 590K</a:t>
            </a:r>
          </a:p>
          <a:p>
            <a:pPr>
              <a:defRPr sz="1100"/>
            </a:pPr>
            <a:endParaRPr sz="1800"/>
          </a:p>
          <a:p>
            <a:pPr>
              <a:defRPr sz="1800"/>
            </a:pPr>
            <a:r>
              <a:t>Dream of central region prepared to pay premium</a:t>
            </a:r>
          </a:p>
          <a:p>
            <a:pPr>
              <a:defRPr sz="1100"/>
            </a:pPr>
            <a:endParaRPr sz="1800"/>
          </a:p>
          <a:p>
            <a:pPr>
              <a:defRPr sz="1800"/>
            </a:pPr>
            <a:r>
              <a:t>Next we’ll see how location of hdb has an impact of its resale price. The heatmap on the left shows the median resale prices of all flats by location. The darker colours are where the more expensive flats can be found. Now let us look at the numbers, of which we’ll focus on a 4 room hdb flat as it was the largest groupset. On the extreme right we see that indeed, central region command a higher price at 590K, the east and north east the same at 450K, followed by the west, and the cheapest can be found in the north at 360K.</a:t>
            </a:r>
          </a:p>
          <a:p>
            <a:pPr>
              <a:defRPr sz="1100"/>
            </a:pPr>
            <a:endParaRPr sz="1800"/>
          </a:p>
          <a:p>
            <a:pPr>
              <a:defRPr sz="1800"/>
            </a:pPr>
            <a:r>
              <a:t>So if you have always dreamt of staying in a central location like pinnacle, do be prepared to pay a premium for it.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defRPr sz="1800"/>
            </a:pPr>
            <a:r>
              <a:t>Next feature </a:t>
            </a:r>
          </a:p>
          <a:p>
            <a:pPr>
              <a:defRPr sz="1100"/>
            </a:pPr>
            <a:endParaRPr sz="1800"/>
          </a:p>
          <a:p>
            <a:pPr>
              <a:defRPr sz="1800"/>
            </a:pPr>
            <a:r>
              <a:t>Same example of 4room central region</a:t>
            </a:r>
          </a:p>
          <a:p>
            <a:pPr>
              <a:defRPr sz="1100"/>
            </a:pPr>
            <a:endParaRPr sz="1800"/>
          </a:p>
          <a:p>
            <a:pPr>
              <a:defRPr sz="1800"/>
            </a:pPr>
            <a:r>
              <a:t>Max flat type, !caussation, possibility of integration with other feature</a:t>
            </a:r>
          </a:p>
          <a:p>
            <a:pPr>
              <a:defRPr sz="1100"/>
            </a:pPr>
            <a:endParaRPr sz="1800"/>
          </a:p>
          <a:p>
            <a:pPr>
              <a:defRPr sz="1100"/>
            </a:pPr>
            <a:endParaRPr sz="1800"/>
          </a:p>
          <a:p>
            <a:pPr>
              <a:defRPr sz="1800"/>
            </a:pPr>
            <a:r>
              <a:t>Next we look at the floor level and it’s impact on price. Continuing with the 4rm central region hdb flat example, 590K will be able to buy you a unit from 11-15 floors. As you go across to the right, the floor levels increase, as well as price up to a median price of 900K for those above 40-50 stories. </a:t>
            </a:r>
          </a:p>
          <a:p>
            <a:pPr>
              <a:defRPr sz="1100"/>
            </a:pPr>
            <a:endParaRPr sz="1800"/>
          </a:p>
          <a:p>
            <a:pPr>
              <a:defRPr sz="1800"/>
            </a:pPr>
            <a:r>
              <a:t>We would also like to share on observation that we found interest. Max floor levels seem be positively related to resale price, though this could be a interaction with higher floor levels.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800"/>
            </a:pPr>
            <a:r>
              <a:t>3rd is flat type</a:t>
            </a:r>
          </a:p>
          <a:p>
            <a:pPr>
              <a:defRPr sz="1100"/>
            </a:pPr>
            <a:endParaRPr sz="1800"/>
          </a:p>
          <a:p>
            <a:pPr>
              <a:defRPr sz="1800"/>
            </a:pPr>
            <a:r>
              <a:t>Left to right distinct vertical bands, can expect larger floor area</a:t>
            </a:r>
          </a:p>
          <a:p>
            <a:pPr>
              <a:defRPr sz="1800"/>
            </a:pPr>
            <a:r>
              <a:t>Dots move up increase in price by flat type</a:t>
            </a:r>
          </a:p>
          <a:p>
            <a:pPr>
              <a:defRPr sz="1800"/>
            </a:pPr>
            <a:r>
              <a:t>Fan out of height of colored bars</a:t>
            </a:r>
          </a:p>
          <a:p>
            <a:pPr>
              <a:defRPr sz="1800"/>
            </a:pPr>
            <a:r>
              <a:t>Same example, same price can buy a 3 /5/exec</a:t>
            </a:r>
          </a:p>
          <a:p>
            <a:pPr>
              <a:defRPr sz="1100"/>
            </a:pPr>
            <a:endParaRPr sz="1800"/>
          </a:p>
          <a:p>
            <a:pPr>
              <a:defRPr sz="1800"/>
            </a:pPr>
            <a:r>
              <a:t>How so we make sense n address prob statement</a:t>
            </a:r>
          </a:p>
          <a:p>
            <a:pPr>
              <a:defRPr sz="1800"/>
            </a:pPr>
            <a:r>
              <a:t>Model will shed light</a:t>
            </a:r>
          </a:p>
          <a:p>
            <a:pPr>
              <a:defRPr sz="1100"/>
            </a:pPr>
            <a:endParaRPr sz="1800"/>
          </a:p>
          <a:p>
            <a:pPr>
              <a:defRPr sz="1800"/>
            </a:pPr>
            <a:r>
              <a:t>I’ll now look at a 3rd categorical feature that impacts price, and that’s flat type. </a:t>
            </a:r>
          </a:p>
          <a:p>
            <a:pPr>
              <a:defRPr sz="1100"/>
            </a:pPr>
            <a:endParaRPr sz="1800"/>
          </a:p>
          <a:p>
            <a:pPr>
              <a:defRPr sz="1800"/>
            </a:pPr>
            <a:r>
              <a:t>As we move across the X-axis from left to right, there are clear vertical colored bands which corresponds to the different flat types. And i’m sure that’s very intuitive to all of you that a 4 room abt 900 sqft is smaller than a 5 room at 1100 sqft. We also notice as we moving from left to right, the dots also trend generally upwards, and thus we see that different hdb flats command different prices. </a:t>
            </a:r>
          </a:p>
          <a:p>
            <a:pPr>
              <a:defRPr sz="1100"/>
            </a:pPr>
            <a:endParaRPr sz="1800"/>
          </a:p>
          <a:p>
            <a:pPr>
              <a:defRPr sz="1800"/>
            </a:pPr>
            <a:r>
              <a:t>However if we look at the height of each colour bands, you’d notice that some bands are quite tall, meaning there’s a wide range of price for the same flat type. Back to the 490K 4room flat example again, which will put is at the blue bands, at the dotted line. At the same price point, we can actually also buy a 5 room, or a exce flat, and even some 3 room cost just as much.</a:t>
            </a:r>
          </a:p>
          <a:p>
            <a:pPr>
              <a:defRPr sz="1100"/>
            </a:pPr>
            <a:endParaRPr sz="1800"/>
          </a:p>
          <a:p>
            <a:pPr>
              <a:defRPr sz="1800"/>
            </a:pPr>
            <a:r>
              <a:t>Problem statement: </a:t>
            </a:r>
            <a:r>
              <a:rPr b="1">
                <a:solidFill>
                  <a:srgbClr val="ED561B"/>
                </a:solidFill>
                <a:latin typeface="Lato Black"/>
                <a:ea typeface="Lato Black"/>
                <a:cs typeface="Lato Black"/>
                <a:sym typeface="Lato Black"/>
              </a:rPr>
              <a:t>How Much Should You Be Paying For That HDB Flat?</a:t>
            </a:r>
            <a:endParaRPr b="1">
              <a:solidFill>
                <a:srgbClr val="ED561B"/>
              </a:solidFill>
            </a:endParaRPr>
          </a:p>
          <a:p>
            <a:pPr>
              <a:defRPr sz="1100"/>
            </a:pPr>
            <a:endParaRPr sz="1800"/>
          </a:p>
          <a:p>
            <a:pPr>
              <a:defRPr sz="1800"/>
            </a:pPr>
            <a:r>
              <a:t>Thus far we have highlighted numerous factors that can impact price, however not a single feature definitively explains prices. So how can we make sense of all these information any help us find out how much does a flat cost. Well Yu sheng will now shed some light with our model.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defRPr sz="1100"/>
            </a:pPr>
            <a:r>
              <a:t>Have explore the visual relationship between each factor and resale price</a:t>
            </a:r>
          </a:p>
          <a:p>
            <a:pPr>
              <a:defRPr sz="1100"/>
            </a:pPr>
            <a:r>
              <a:t>Have sense of which have bigger impact</a:t>
            </a:r>
          </a:p>
          <a:p>
            <a:pPr>
              <a:defRPr sz="1100"/>
            </a:pPr>
            <a:r>
              <a:t>But 2 qns remains</a:t>
            </a:r>
          </a:p>
          <a:p>
            <a:pPr>
              <a:defRPr sz="1100"/>
            </a:pPr>
            <a:r>
              <a:t>How big is that impact exactly</a:t>
            </a:r>
          </a:p>
          <a:p>
            <a:pPr>
              <a:defRPr sz="1100"/>
            </a:pPr>
            <a:r>
              <a:t>How do all the factors come together to affect the resale price?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defRPr sz="1100"/>
            </a:pPr>
            <a:r>
              <a:t>To do this, we build up a predictive model</a:t>
            </a:r>
          </a:p>
          <a:p>
            <a:pPr>
              <a:defRPr sz="1100"/>
            </a:pPr>
            <a:r>
              <a:t>‘Up’ cos we build it iteratively adding variables and checking if each additional one improves the accuracy</a:t>
            </a:r>
          </a:p>
          <a:p>
            <a:pPr>
              <a:defRPr sz="1100"/>
            </a:pPr>
            <a:r>
              <a:t>And to determine if it is actually more accurate, we start off baseline</a:t>
            </a:r>
          </a:p>
          <a:p>
            <a:pPr>
              <a:defRPr sz="1100"/>
            </a:pPr>
            <a:r>
              <a:t>From naive perspective, average price</a:t>
            </a:r>
          </a:p>
          <a:p>
            <a:pPr>
              <a:defRPr sz="1100"/>
            </a:pPr>
            <a:r>
              <a:t>Error size is 146k. Explain error size and % error size</a:t>
            </a:r>
          </a:p>
          <a:p>
            <a:pPr>
              <a:defRPr sz="1100"/>
            </a:pPr>
            <a:r>
              <a:t>Our first model, model A, we add hdb flat’s inherent attributes</a:t>
            </a:r>
          </a:p>
          <a:p>
            <a:pPr>
              <a:defRPr sz="1100"/>
            </a:pPr>
            <a:r>
              <a:t>Instant improvement</a:t>
            </a:r>
          </a:p>
          <a:p>
            <a:pPr>
              <a:defRPr sz="1100"/>
            </a:pPr>
            <a:r>
              <a:t>Can we improve it further?</a:t>
            </a:r>
          </a:p>
          <a:p>
            <a:pPr>
              <a:defRPr sz="1100"/>
            </a:pPr>
            <a:r>
              <a:t>Yes, by adding HDB block level factors</a:t>
            </a:r>
          </a:p>
          <a:p>
            <a:pPr>
              <a:defRPr sz="1100"/>
            </a:pPr>
            <a:r>
              <a:t>Lastly, we talked about amenities, less slight improvement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1">
    <p:spTree>
      <p:nvGrpSpPr>
        <p:cNvPr id="1" name=""/>
        <p:cNvGrpSpPr/>
        <p:nvPr/>
      </p:nvGrpSpPr>
      <p:grpSpPr>
        <a:xfrm>
          <a:off x="0" y="0"/>
          <a:ext cx="0" cy="0"/>
          <a:chOff x="0" y="0"/>
          <a:chExt cx="0" cy="0"/>
        </a:xfrm>
      </p:grpSpPr>
      <p:sp>
        <p:nvSpPr>
          <p:cNvPr id="107" name="Google Shape;51;p13"/>
          <p:cNvSpPr/>
          <p:nvPr>
            <p:ph type="pic" sz="quarter" idx="21"/>
          </p:nvPr>
        </p:nvSpPr>
        <p:spPr>
          <a:xfrm>
            <a:off x="555216" y="1077684"/>
            <a:ext cx="2988001" cy="2988001"/>
          </a:xfrm>
          <a:prstGeom prst="rect">
            <a:avLst/>
          </a:prstGeom>
        </p:spPr>
        <p:txBody>
          <a:bodyPr lIns="91439" tIns="45719" rIns="91439" bIns="45719">
            <a:noAutofit/>
          </a:bodyPr>
          <a:lstStyle/>
          <a:p>
            <a:pPr/>
          </a:p>
        </p:txBody>
      </p:sp>
      <p:sp>
        <p:nvSpPr>
          <p:cNvPr id="10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2">
    <p:spTree>
      <p:nvGrpSpPr>
        <p:cNvPr id="1" name=""/>
        <p:cNvGrpSpPr/>
        <p:nvPr/>
      </p:nvGrpSpPr>
      <p:grpSpPr>
        <a:xfrm>
          <a:off x="0" y="0"/>
          <a:ext cx="0" cy="0"/>
          <a:chOff x="0" y="0"/>
          <a:chExt cx="0" cy="0"/>
        </a:xfrm>
      </p:grpSpPr>
      <p:sp>
        <p:nvSpPr>
          <p:cNvPr id="115" name="Google Shape;53;p14"/>
          <p:cNvSpPr/>
          <p:nvPr>
            <p:ph type="pic" idx="21"/>
          </p:nvPr>
        </p:nvSpPr>
        <p:spPr>
          <a:xfrm>
            <a:off x="4491632" y="0"/>
            <a:ext cx="4652401" cy="5143500"/>
          </a:xfrm>
          <a:prstGeom prst="rect">
            <a:avLst/>
          </a:prstGeom>
        </p:spPr>
        <p:txBody>
          <a:bodyPr lIns="91439" tIns="45719" rIns="91439" bIns="45719">
            <a:noAutofit/>
          </a:bodyPr>
          <a:lstStyle/>
          <a:p>
            <a:pPr/>
          </a:p>
        </p:txBody>
      </p:sp>
      <p:sp>
        <p:nvSpPr>
          <p:cNvPr id="11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3">
    <p:spTree>
      <p:nvGrpSpPr>
        <p:cNvPr id="1" name=""/>
        <p:cNvGrpSpPr/>
        <p:nvPr/>
      </p:nvGrpSpPr>
      <p:grpSpPr>
        <a:xfrm>
          <a:off x="0" y="0"/>
          <a:ext cx="0" cy="0"/>
          <a:chOff x="0" y="0"/>
          <a:chExt cx="0" cy="0"/>
        </a:xfrm>
      </p:grpSpPr>
      <p:sp>
        <p:nvSpPr>
          <p:cNvPr id="123" name="Google Shape;55;p15"/>
          <p:cNvSpPr/>
          <p:nvPr>
            <p:ph type="pic" idx="21"/>
          </p:nvPr>
        </p:nvSpPr>
        <p:spPr>
          <a:xfrm>
            <a:off x="0" y="0"/>
            <a:ext cx="9143701" cy="5143500"/>
          </a:xfrm>
          <a:prstGeom prst="rect">
            <a:avLst/>
          </a:prstGeom>
        </p:spPr>
        <p:txBody>
          <a:bodyPr lIns="91439" tIns="45719" rIns="91439" bIns="45719">
            <a:noAutofit/>
          </a:bodyPr>
          <a:lstStyle/>
          <a:p>
            <a:pPr/>
          </a:p>
        </p:txBody>
      </p:sp>
      <p:sp>
        <p:nvSpPr>
          <p:cNvPr id="12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5">
    <p:spTree>
      <p:nvGrpSpPr>
        <p:cNvPr id="1" name=""/>
        <p:cNvGrpSpPr/>
        <p:nvPr/>
      </p:nvGrpSpPr>
      <p:grpSpPr>
        <a:xfrm>
          <a:off x="0" y="0"/>
          <a:ext cx="0" cy="0"/>
          <a:chOff x="0" y="0"/>
          <a:chExt cx="0" cy="0"/>
        </a:xfrm>
      </p:grpSpPr>
      <p:sp>
        <p:nvSpPr>
          <p:cNvPr id="131" name="Google Shape;57;p16"/>
          <p:cNvSpPr/>
          <p:nvPr>
            <p:ph type="pic" sz="quarter" idx="21"/>
          </p:nvPr>
        </p:nvSpPr>
        <p:spPr>
          <a:xfrm>
            <a:off x="1398746" y="1180461"/>
            <a:ext cx="1560901" cy="2765701"/>
          </a:xfrm>
          <a:prstGeom prst="rect">
            <a:avLst/>
          </a:prstGeom>
        </p:spPr>
        <p:txBody>
          <a:bodyPr lIns="91439" tIns="45719" rIns="91439" bIns="45719">
            <a:noAutofit/>
          </a:bodyPr>
          <a:lstStyle/>
          <a:p>
            <a:pPr/>
          </a:p>
        </p:txBody>
      </p:sp>
      <p:sp>
        <p:nvSpPr>
          <p:cNvPr id="13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6">
    <p:spTree>
      <p:nvGrpSpPr>
        <p:cNvPr id="1" name=""/>
        <p:cNvGrpSpPr/>
        <p:nvPr/>
      </p:nvGrpSpPr>
      <p:grpSpPr>
        <a:xfrm>
          <a:off x="0" y="0"/>
          <a:ext cx="0" cy="0"/>
          <a:chOff x="0" y="0"/>
          <a:chExt cx="0" cy="0"/>
        </a:xfrm>
      </p:grpSpPr>
      <p:sp>
        <p:nvSpPr>
          <p:cNvPr id="139" name="Google Shape;59;p17"/>
          <p:cNvSpPr/>
          <p:nvPr>
            <p:ph type="pic" sz="quarter" idx="21"/>
          </p:nvPr>
        </p:nvSpPr>
        <p:spPr>
          <a:xfrm>
            <a:off x="987908" y="966862"/>
            <a:ext cx="2415901" cy="3206402"/>
          </a:xfrm>
          <a:prstGeom prst="rect">
            <a:avLst/>
          </a:prstGeom>
        </p:spPr>
        <p:txBody>
          <a:bodyPr lIns="91439" tIns="45719" rIns="91439" bIns="45719">
            <a:noAutofit/>
          </a:bodyPr>
          <a:lstStyle/>
          <a:p>
            <a:pPr/>
          </a:p>
        </p:txBody>
      </p:sp>
      <p:sp>
        <p:nvSpPr>
          <p:cNvPr id="14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yout 07">
    <p:spTree>
      <p:nvGrpSpPr>
        <p:cNvPr id="1" name=""/>
        <p:cNvGrpSpPr/>
        <p:nvPr/>
      </p:nvGrpSpPr>
      <p:grpSpPr>
        <a:xfrm>
          <a:off x="0" y="0"/>
          <a:ext cx="0" cy="0"/>
          <a:chOff x="0" y="0"/>
          <a:chExt cx="0" cy="0"/>
        </a:xfrm>
      </p:grpSpPr>
      <p:sp>
        <p:nvSpPr>
          <p:cNvPr id="147" name="Google Shape;61;p18"/>
          <p:cNvSpPr/>
          <p:nvPr>
            <p:ph type="pic" sz="half" idx="21"/>
          </p:nvPr>
        </p:nvSpPr>
        <p:spPr>
          <a:xfrm>
            <a:off x="-1598508" y="996672"/>
            <a:ext cx="4874701" cy="3065401"/>
          </a:xfrm>
          <a:prstGeom prst="rect">
            <a:avLst/>
          </a:prstGeom>
        </p:spPr>
        <p:txBody>
          <a:bodyPr lIns="91439" tIns="45719" rIns="91439" bIns="45719">
            <a:noAutofit/>
          </a:bodyPr>
          <a:lstStyle/>
          <a:p>
            <a:pPr/>
          </a:p>
        </p:txBody>
      </p:sp>
      <p:sp>
        <p:nvSpPr>
          <p:cNvPr id="148" name="Slide Number"/>
          <p:cNvSpPr txBox="1"/>
          <p:nvPr>
            <p:ph type="sldNum" sz="quarter" idx="2"/>
          </p:nvPr>
        </p:nvSpPr>
        <p:spPr>
          <a:xfrm>
            <a:off x="8726292" y="4749851"/>
            <a:ext cx="379192" cy="367949"/>
          </a:xfrm>
          <a:prstGeom prst="rect">
            <a:avLst/>
          </a:prstGeom>
        </p:spPr>
        <p:txBody>
          <a:bodyPr anchor="t"/>
          <a:lstStyle>
            <a:lvl1pPr>
              <a:defRPr sz="13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4"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23.png"/><Relationship Id="rId5"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7.png"/><Relationship Id="rId9"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xml"/><Relationship Id="rId3"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Google Shape;68;p19" descr="Google Shape;68;p19"/>
          <p:cNvPicPr>
            <a:picLocks noChangeAspect="1"/>
          </p:cNvPicPr>
          <p:nvPr/>
        </p:nvPicPr>
        <p:blipFill>
          <a:blip r:embed="rId2">
            <a:extLst/>
          </a:blip>
          <a:stretch>
            <a:fillRect/>
          </a:stretch>
        </p:blipFill>
        <p:spPr>
          <a:xfrm>
            <a:off x="0" y="27"/>
            <a:ext cx="9141618" cy="5143447"/>
          </a:xfrm>
          <a:prstGeom prst="rect">
            <a:avLst/>
          </a:prstGeom>
          <a:ln w="12700">
            <a:miter lim="400000"/>
          </a:ln>
        </p:spPr>
      </p:pic>
      <p:grpSp>
        <p:nvGrpSpPr>
          <p:cNvPr id="160" name="Google Shape;69;p19"/>
          <p:cNvGrpSpPr/>
          <p:nvPr/>
        </p:nvGrpSpPr>
        <p:grpSpPr>
          <a:xfrm>
            <a:off x="1779450" y="1883374"/>
            <a:ext cx="4586972" cy="1600477"/>
            <a:chOff x="0" y="0"/>
            <a:chExt cx="4586970" cy="1600475"/>
          </a:xfrm>
        </p:grpSpPr>
        <p:sp>
          <p:nvSpPr>
            <p:cNvPr id="158" name="Google Shape;70;p19"/>
            <p:cNvSpPr txBox="1"/>
            <p:nvPr/>
          </p:nvSpPr>
          <p:spPr>
            <a:xfrm>
              <a:off x="0" y="0"/>
              <a:ext cx="4586971" cy="140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2">
                      <a:lumOff val="21764"/>
                    </a:schemeClr>
                  </a:solidFill>
                  <a:latin typeface="Lato Black"/>
                  <a:ea typeface="Lato Black"/>
                  <a:cs typeface="Lato Black"/>
                  <a:sym typeface="Lato Black"/>
                </a:defRPr>
              </a:lvl1pPr>
            </a:lstStyle>
            <a:p>
              <a:pPr/>
              <a:r>
                <a:t>How Much Should You Be Paying For That HDB Flat?</a:t>
              </a:r>
            </a:p>
          </p:txBody>
        </p:sp>
        <p:sp>
          <p:nvSpPr>
            <p:cNvPr id="159" name="Google Shape;71;p19"/>
            <p:cNvSpPr txBox="1"/>
            <p:nvPr/>
          </p:nvSpPr>
          <p:spPr>
            <a:xfrm>
              <a:off x="51848" y="1134375"/>
              <a:ext cx="3952865"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a:solidFill>
                    <a:schemeClr val="accent2">
                      <a:lumOff val="21764"/>
                    </a:schemeClr>
                  </a:solidFill>
                  <a:latin typeface="Lato"/>
                  <a:ea typeface="Lato"/>
                  <a:cs typeface="Lato"/>
                  <a:sym typeface="Lato"/>
                </a:defRPr>
              </a:lvl1pPr>
            </a:lstStyle>
            <a:p>
              <a:pPr/>
              <a:r>
                <a:t>Using linear regression to identify HDB attributes that influence resale price</a:t>
              </a:r>
            </a:p>
          </p:txBody>
        </p:sp>
      </p:grpSp>
      <p:sp>
        <p:nvSpPr>
          <p:cNvPr id="161" name="Google Shape;72;p19"/>
          <p:cNvSpPr/>
          <p:nvPr/>
        </p:nvSpPr>
        <p:spPr>
          <a:xfrm>
            <a:off x="4310243" y="777686"/>
            <a:ext cx="523531" cy="523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FFFFF"/>
          </a:solidFill>
          <a:ln w="12700">
            <a:miter lim="400000"/>
          </a:ln>
        </p:spPr>
        <p:txBody>
          <a:bodyPr lIns="0" tIns="0" rIns="0" bIns="0" anchor="ctr"/>
          <a:lstStyle/>
          <a:p>
            <a:pPr>
              <a:defRPr sz="1100">
                <a:latin typeface="Calibri"/>
                <a:ea typeface="Calibri"/>
                <a:cs typeface="Calibri"/>
                <a:sym typeface="Calibri"/>
              </a:defRPr>
            </a:pPr>
          </a:p>
        </p:txBody>
      </p:sp>
      <p:sp>
        <p:nvSpPr>
          <p:cNvPr id="162" name="Google Shape;73;p19"/>
          <p:cNvSpPr txBox="1"/>
          <p:nvPr/>
        </p:nvSpPr>
        <p:spPr>
          <a:xfrm>
            <a:off x="99049" y="3784200"/>
            <a:ext cx="2694002"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u="sng">
                <a:solidFill>
                  <a:schemeClr val="accent2">
                    <a:lumOff val="21764"/>
                  </a:schemeClr>
                </a:solidFill>
                <a:latin typeface="Lato"/>
                <a:ea typeface="Lato"/>
                <a:cs typeface="Lato"/>
                <a:sym typeface="Lato"/>
              </a:defRPr>
            </a:pPr>
            <a:r>
              <a:t>DSIF-SG-9:</a:t>
            </a:r>
          </a:p>
          <a:p>
            <a:pPr>
              <a:defRPr b="1">
                <a:solidFill>
                  <a:schemeClr val="accent2">
                    <a:lumOff val="21764"/>
                  </a:schemeClr>
                </a:solidFill>
                <a:latin typeface="Lato"/>
                <a:ea typeface="Lato"/>
                <a:cs typeface="Lato"/>
                <a:sym typeface="Lato"/>
              </a:defRPr>
            </a:pPr>
            <a:r>
              <a:t>Mak Wei Yip</a:t>
            </a:r>
          </a:p>
          <a:p>
            <a:pPr>
              <a:defRPr b="1">
                <a:solidFill>
                  <a:schemeClr val="accent2">
                    <a:lumOff val="21764"/>
                  </a:schemeClr>
                </a:solidFill>
                <a:latin typeface="Lato"/>
                <a:ea typeface="Lato"/>
                <a:cs typeface="Lato"/>
                <a:sym typeface="Lato"/>
              </a:defRPr>
            </a:pPr>
            <a:r>
              <a:t>Tan Song Kai</a:t>
            </a:r>
          </a:p>
          <a:p>
            <a:pPr>
              <a:defRPr b="1">
                <a:solidFill>
                  <a:schemeClr val="accent2">
                    <a:lumOff val="21764"/>
                  </a:schemeClr>
                </a:solidFill>
                <a:latin typeface="Lato"/>
                <a:ea typeface="Lato"/>
                <a:cs typeface="Lato"/>
                <a:sym typeface="Lato"/>
              </a:defRPr>
            </a:pPr>
            <a:r>
              <a:t>Priscilla Li</a:t>
            </a:r>
          </a:p>
          <a:p>
            <a:pPr>
              <a:defRPr b="1">
                <a:solidFill>
                  <a:schemeClr val="accent2">
                    <a:lumOff val="21764"/>
                  </a:schemeClr>
                </a:solidFill>
                <a:latin typeface="Lato"/>
                <a:ea typeface="Lato"/>
                <a:cs typeface="Lato"/>
                <a:sym typeface="Lato"/>
              </a:defRPr>
            </a:pPr>
            <a:r>
              <a:t>Wen Yusheng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Google Shape;200;p28" descr="Google Shape;200;p28"/>
          <p:cNvPicPr>
            <a:picLocks noChangeAspect="1"/>
          </p:cNvPicPr>
          <p:nvPr/>
        </p:nvPicPr>
        <p:blipFill>
          <a:blip r:embed="rId4">
            <a:extLst/>
          </a:blip>
          <a:srcRect l="80578" t="67928" r="0" b="0"/>
          <a:stretch>
            <a:fillRect/>
          </a:stretch>
        </p:blipFill>
        <p:spPr>
          <a:xfrm>
            <a:off x="7428849" y="3493875"/>
            <a:ext cx="1712851" cy="1649627"/>
          </a:xfrm>
          <a:prstGeom prst="rect">
            <a:avLst/>
          </a:prstGeom>
          <a:ln w="12700">
            <a:miter lim="400000"/>
          </a:ln>
        </p:spPr>
      </p:pic>
      <p:sp>
        <p:nvSpPr>
          <p:cNvPr id="282" name="Google Shape;201;p28"/>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
        <p:nvSpPr>
          <p:cNvPr id="283" name="Google Shape;202;p28"/>
          <p:cNvSpPr txBox="1"/>
          <p:nvPr/>
        </p:nvSpPr>
        <p:spPr>
          <a:xfrm>
            <a:off x="572379" y="657449"/>
            <a:ext cx="6106700" cy="3899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Higher floors command higher prices</a:t>
            </a:r>
          </a:p>
        </p:txBody>
      </p:sp>
      <p:pic>
        <p:nvPicPr>
          <p:cNvPr id="284" name="Google Shape;203;p28" descr="Google Shape;203;p28"/>
          <p:cNvPicPr>
            <a:picLocks noChangeAspect="1"/>
          </p:cNvPicPr>
          <p:nvPr/>
        </p:nvPicPr>
        <p:blipFill>
          <a:blip r:embed="rId5">
            <a:extLst/>
          </a:blip>
          <a:stretch>
            <a:fillRect/>
          </a:stretch>
        </p:blipFill>
        <p:spPr>
          <a:xfrm>
            <a:off x="4876624" y="1380099"/>
            <a:ext cx="3506267" cy="2882244"/>
          </a:xfrm>
          <a:prstGeom prst="rect">
            <a:avLst/>
          </a:prstGeom>
          <a:ln w="12700">
            <a:miter lim="400000"/>
          </a:ln>
        </p:spPr>
      </p:pic>
      <p:pic>
        <p:nvPicPr>
          <p:cNvPr id="285" name="Google Shape;204;p28" descr="Google Shape;204;p28"/>
          <p:cNvPicPr>
            <a:picLocks noChangeAspect="1"/>
          </p:cNvPicPr>
          <p:nvPr/>
        </p:nvPicPr>
        <p:blipFill>
          <a:blip r:embed="rId6">
            <a:extLst/>
          </a:blip>
          <a:stretch>
            <a:fillRect/>
          </a:stretch>
        </p:blipFill>
        <p:spPr>
          <a:xfrm>
            <a:off x="144474" y="1103549"/>
            <a:ext cx="4732153" cy="3792451"/>
          </a:xfrm>
          <a:prstGeom prst="rect">
            <a:avLst/>
          </a:prstGeom>
          <a:ln w="12700">
            <a:miter lim="400000"/>
          </a:ln>
        </p:spPr>
      </p:pic>
      <p:grpSp>
        <p:nvGrpSpPr>
          <p:cNvPr id="288" name="Google Shape;205;p28"/>
          <p:cNvGrpSpPr/>
          <p:nvPr/>
        </p:nvGrpSpPr>
        <p:grpSpPr>
          <a:xfrm>
            <a:off x="860874" y="3132350"/>
            <a:ext cx="465601" cy="318901"/>
            <a:chOff x="0" y="0"/>
            <a:chExt cx="465600" cy="318900"/>
          </a:xfrm>
        </p:grpSpPr>
        <p:sp>
          <p:nvSpPr>
            <p:cNvPr id="286"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87" name="523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523K</a:t>
              </a:r>
            </a:p>
          </p:txBody>
        </p:sp>
      </p:grpSp>
      <p:grpSp>
        <p:nvGrpSpPr>
          <p:cNvPr id="291" name="Google Shape;206;p28"/>
          <p:cNvGrpSpPr/>
          <p:nvPr/>
        </p:nvGrpSpPr>
        <p:grpSpPr>
          <a:xfrm>
            <a:off x="1416224" y="3056150"/>
            <a:ext cx="465601" cy="318901"/>
            <a:chOff x="0" y="0"/>
            <a:chExt cx="465600" cy="318900"/>
          </a:xfrm>
        </p:grpSpPr>
        <p:sp>
          <p:nvSpPr>
            <p:cNvPr id="289"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90" name="560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560K</a:t>
              </a:r>
            </a:p>
          </p:txBody>
        </p:sp>
      </p:grpSp>
      <p:grpSp>
        <p:nvGrpSpPr>
          <p:cNvPr id="294" name="Google Shape;207;p28"/>
          <p:cNvGrpSpPr/>
          <p:nvPr/>
        </p:nvGrpSpPr>
        <p:grpSpPr>
          <a:xfrm>
            <a:off x="2011074" y="2986800"/>
            <a:ext cx="465601" cy="318901"/>
            <a:chOff x="0" y="0"/>
            <a:chExt cx="465600" cy="318900"/>
          </a:xfrm>
        </p:grpSpPr>
        <p:sp>
          <p:nvSpPr>
            <p:cNvPr id="292"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93" name="595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595K</a:t>
              </a:r>
            </a:p>
          </p:txBody>
        </p:sp>
      </p:grpSp>
      <p:grpSp>
        <p:nvGrpSpPr>
          <p:cNvPr id="297" name="Google Shape;208;p28"/>
          <p:cNvGrpSpPr/>
          <p:nvPr/>
        </p:nvGrpSpPr>
        <p:grpSpPr>
          <a:xfrm>
            <a:off x="2590125" y="2667899"/>
            <a:ext cx="465601" cy="318901"/>
            <a:chOff x="0" y="0"/>
            <a:chExt cx="465600" cy="318900"/>
          </a:xfrm>
        </p:grpSpPr>
        <p:sp>
          <p:nvSpPr>
            <p:cNvPr id="295"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96" name="700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700K</a:t>
              </a:r>
            </a:p>
          </p:txBody>
        </p:sp>
      </p:grpSp>
      <p:grpSp>
        <p:nvGrpSpPr>
          <p:cNvPr id="300" name="Google Shape;209;p28"/>
          <p:cNvGrpSpPr/>
          <p:nvPr/>
        </p:nvGrpSpPr>
        <p:grpSpPr>
          <a:xfrm>
            <a:off x="3153374" y="2571749"/>
            <a:ext cx="465601" cy="318902"/>
            <a:chOff x="0" y="0"/>
            <a:chExt cx="465600" cy="318900"/>
          </a:xfrm>
        </p:grpSpPr>
        <p:sp>
          <p:nvSpPr>
            <p:cNvPr id="298"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99" name="750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750K</a:t>
              </a:r>
            </a:p>
          </p:txBody>
        </p:sp>
      </p:grpSp>
      <p:grpSp>
        <p:nvGrpSpPr>
          <p:cNvPr id="303" name="Google Shape;210;p28"/>
          <p:cNvGrpSpPr/>
          <p:nvPr/>
        </p:nvGrpSpPr>
        <p:grpSpPr>
          <a:xfrm>
            <a:off x="3733374" y="2412300"/>
            <a:ext cx="465601" cy="318901"/>
            <a:chOff x="0" y="0"/>
            <a:chExt cx="465600" cy="318900"/>
          </a:xfrm>
        </p:grpSpPr>
        <p:sp>
          <p:nvSpPr>
            <p:cNvPr id="301"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302" name="815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815K</a:t>
              </a:r>
            </a:p>
          </p:txBody>
        </p:sp>
      </p:grpSp>
      <p:grpSp>
        <p:nvGrpSpPr>
          <p:cNvPr id="306" name="Google Shape;211;p28"/>
          <p:cNvGrpSpPr/>
          <p:nvPr/>
        </p:nvGrpSpPr>
        <p:grpSpPr>
          <a:xfrm>
            <a:off x="4305000" y="2177550"/>
            <a:ext cx="465601" cy="318901"/>
            <a:chOff x="0" y="0"/>
            <a:chExt cx="465600" cy="318900"/>
          </a:xfrm>
        </p:grpSpPr>
        <p:sp>
          <p:nvSpPr>
            <p:cNvPr id="304" name="Rectangle"/>
            <p:cNvSpPr/>
            <p:nvPr/>
          </p:nvSpPr>
          <p:spPr>
            <a:xfrm>
              <a:off x="-1" y="-1"/>
              <a:ext cx="465602"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305" name="900K"/>
            <p:cNvSpPr txBox="1"/>
            <p:nvPr/>
          </p:nvSpPr>
          <p:spPr>
            <a:xfrm>
              <a:off x="-1" y="6394"/>
              <a:ext cx="465602"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900K</a:t>
              </a:r>
            </a:p>
          </p:txBody>
        </p:sp>
      </p:grpSp>
      <p:sp>
        <p:nvSpPr>
          <p:cNvPr id="307" name="Google Shape;212;p28"/>
          <p:cNvSpPr/>
          <p:nvPr/>
        </p:nvSpPr>
        <p:spPr>
          <a:xfrm>
            <a:off x="2116825" y="2883599"/>
            <a:ext cx="254101" cy="206401"/>
          </a:xfrm>
          <a:prstGeom prst="star5">
            <a:avLst>
              <a:gd name="adj" fmla="val 19098"/>
              <a:gd name="hf" fmla="val 105146"/>
              <a:gd name="vf" fmla="val 110557"/>
            </a:avLst>
          </a:prstGeom>
          <a:solidFill>
            <a:schemeClr val="accent6"/>
          </a:solidFill>
          <a:ln>
            <a:solidFill>
              <a:schemeClr val="accent2">
                <a:lumOff val="21764"/>
              </a:schemeClr>
            </a:solidFill>
          </a:ln>
        </p:spPr>
        <p:txBody>
          <a:bodyPr lIns="0" tIns="0" rIns="0" bIns="0"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Google Shape;217;p29" descr="Google Shape;217;p29"/>
          <p:cNvPicPr>
            <a:picLocks noChangeAspect="1"/>
          </p:cNvPicPr>
          <p:nvPr/>
        </p:nvPicPr>
        <p:blipFill>
          <a:blip r:embed="rId4">
            <a:extLst/>
          </a:blip>
          <a:stretch>
            <a:fillRect/>
          </a:stretch>
        </p:blipFill>
        <p:spPr>
          <a:xfrm>
            <a:off x="311699" y="1699499"/>
            <a:ext cx="8305875" cy="3280276"/>
          </a:xfrm>
          <a:prstGeom prst="rect">
            <a:avLst/>
          </a:prstGeom>
          <a:ln w="12700">
            <a:miter lim="400000"/>
          </a:ln>
        </p:spPr>
      </p:pic>
      <p:sp>
        <p:nvSpPr>
          <p:cNvPr id="312" name="Google Shape;218;p29"/>
          <p:cNvSpPr txBox="1"/>
          <p:nvPr>
            <p:ph type="sldNum" sz="quarter" idx="4294967295"/>
          </p:nvPr>
        </p:nvSpPr>
        <p:spPr>
          <a:xfrm>
            <a:off x="8693771" y="4700819"/>
            <a:ext cx="327388"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Google Shape;219;p29"/>
          <p:cNvSpPr txBox="1"/>
          <p:nvPr/>
        </p:nvSpPr>
        <p:spPr>
          <a:xfrm>
            <a:off x="572374" y="657449"/>
            <a:ext cx="7717399"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b="1" sz="2300">
                <a:solidFill>
                  <a:schemeClr val="accent1"/>
                </a:solidFill>
                <a:latin typeface="Lato Black"/>
                <a:ea typeface="Lato Black"/>
                <a:cs typeface="Lato Black"/>
                <a:sym typeface="Lato Black"/>
              </a:defRPr>
            </a:pPr>
            <a:r>
              <a:t>The type of flat also impact on resale price…</a:t>
            </a:r>
          </a:p>
          <a:p>
            <a:pPr>
              <a:defRPr b="1" sz="2300">
                <a:solidFill>
                  <a:schemeClr val="accent1"/>
                </a:solidFill>
                <a:latin typeface="Lato Black"/>
                <a:ea typeface="Lato Black"/>
                <a:cs typeface="Lato Black"/>
                <a:sym typeface="Lato Black"/>
              </a:defRPr>
            </a:pPr>
            <a:r>
              <a:t>though not always the case</a:t>
            </a:r>
          </a:p>
        </p:txBody>
      </p:sp>
      <p:pic>
        <p:nvPicPr>
          <p:cNvPr id="314" name="Google Shape;220;p29" descr="Google Shape;220;p29"/>
          <p:cNvPicPr>
            <a:picLocks noChangeAspect="1"/>
          </p:cNvPicPr>
          <p:nvPr/>
        </p:nvPicPr>
        <p:blipFill>
          <a:blip r:embed="rId5">
            <a:extLst/>
          </a:blip>
          <a:srcRect l="80578" t="67928" r="0" b="0"/>
          <a:stretch>
            <a:fillRect/>
          </a:stretch>
        </p:blipFill>
        <p:spPr>
          <a:xfrm>
            <a:off x="7428849" y="3493875"/>
            <a:ext cx="1712851" cy="1649627"/>
          </a:xfrm>
          <a:prstGeom prst="rect">
            <a:avLst/>
          </a:prstGeom>
          <a:ln w="12700">
            <a:miter lim="400000"/>
          </a:ln>
        </p:spPr>
      </p:pic>
      <p:sp>
        <p:nvSpPr>
          <p:cNvPr id="315" name="Google Shape;221;p29"/>
          <p:cNvSpPr txBox="1"/>
          <p:nvPr/>
        </p:nvSpPr>
        <p:spPr>
          <a:xfrm>
            <a:off x="8472458" y="4663216"/>
            <a:ext cx="548701" cy="393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algn="r">
              <a:defRPr b="1" sz="1000">
                <a:solidFill>
                  <a:srgbClr val="FFFFFF"/>
                </a:solidFill>
              </a:defRPr>
            </a:lvl1pPr>
          </a:lstStyle>
          <a:p>
            <a:pPr/>
            <a:r>
              <a:t>11</a:t>
            </a:r>
          </a:p>
        </p:txBody>
      </p:sp>
      <p:sp>
        <p:nvSpPr>
          <p:cNvPr id="316" name="Google Shape;222;p29"/>
          <p:cNvSpPr/>
          <p:nvPr/>
        </p:nvSpPr>
        <p:spPr>
          <a:xfrm>
            <a:off x="756150" y="1903675"/>
            <a:ext cx="1969781" cy="2438353"/>
          </a:xfrm>
          <a:custGeom>
            <a:avLst/>
            <a:gdLst/>
            <a:ahLst/>
            <a:cxnLst>
              <a:cxn ang="0">
                <a:pos x="wd2" y="hd2"/>
              </a:cxn>
              <a:cxn ang="5400000">
                <a:pos x="wd2" y="hd2"/>
              </a:cxn>
              <a:cxn ang="10800000">
                <a:pos x="wd2" y="hd2"/>
              </a:cxn>
              <a:cxn ang="16200000">
                <a:pos x="wd2" y="hd2"/>
              </a:cxn>
            </a:cxnLst>
            <a:rect l="0" t="0" r="r" b="b"/>
            <a:pathLst>
              <a:path w="21600" h="20125" fill="norm" stroke="1" extrusionOk="0">
                <a:moveTo>
                  <a:pt x="0" y="19562"/>
                </a:moveTo>
                <a:cubicBezTo>
                  <a:pt x="1099" y="19358"/>
                  <a:pt x="2995" y="21600"/>
                  <a:pt x="6595" y="18340"/>
                </a:cubicBezTo>
                <a:cubicBezTo>
                  <a:pt x="10195" y="15079"/>
                  <a:pt x="19099" y="3057"/>
                  <a:pt x="21600" y="0"/>
                </a:cubicBezTo>
              </a:path>
            </a:pathLst>
          </a:custGeom>
          <a:ln w="76200">
            <a:solidFill>
              <a:schemeClr val="accent2">
                <a:lumOff val="21764"/>
              </a:schemeClr>
            </a:solidFill>
            <a:prstDash val="dot"/>
          </a:ln>
        </p:spPr>
        <p:txBody>
          <a:bodyPr lIns="0" tIns="0" rIns="0" bIns="0"/>
          <a:lstStyle/>
          <a:p>
            <a:pPr/>
          </a:p>
        </p:txBody>
      </p:sp>
      <p:sp>
        <p:nvSpPr>
          <p:cNvPr id="317" name="Google Shape;223;p29"/>
          <p:cNvSpPr/>
          <p:nvPr/>
        </p:nvSpPr>
        <p:spPr>
          <a:xfrm>
            <a:off x="829099" y="2998024"/>
            <a:ext cx="4614551" cy="1571093"/>
          </a:xfrm>
          <a:custGeom>
            <a:avLst/>
            <a:gdLst/>
            <a:ahLst/>
            <a:cxnLst>
              <a:cxn ang="0">
                <a:pos x="wd2" y="hd2"/>
              </a:cxn>
              <a:cxn ang="5400000">
                <a:pos x="wd2" y="hd2"/>
              </a:cxn>
              <a:cxn ang="10800000">
                <a:pos x="wd2" y="hd2"/>
              </a:cxn>
              <a:cxn ang="16200000">
                <a:pos x="wd2" y="hd2"/>
              </a:cxn>
            </a:cxnLst>
            <a:rect l="0" t="0" r="r" b="b"/>
            <a:pathLst>
              <a:path w="21600" h="21304" fill="norm" stroke="1" extrusionOk="0">
                <a:moveTo>
                  <a:pt x="0" y="19044"/>
                </a:moveTo>
                <a:cubicBezTo>
                  <a:pt x="740" y="19415"/>
                  <a:pt x="2647" y="21600"/>
                  <a:pt x="4440" y="21270"/>
                </a:cubicBezTo>
                <a:cubicBezTo>
                  <a:pt x="6232" y="20940"/>
                  <a:pt x="7897" y="20610"/>
                  <a:pt x="10757" y="17066"/>
                </a:cubicBezTo>
                <a:cubicBezTo>
                  <a:pt x="13617" y="13521"/>
                  <a:pt x="19793" y="2844"/>
                  <a:pt x="21600" y="0"/>
                </a:cubicBezTo>
              </a:path>
            </a:pathLst>
          </a:custGeom>
          <a:ln w="76200">
            <a:solidFill>
              <a:schemeClr val="accent2">
                <a:lumOff val="21764"/>
              </a:schemeClr>
            </a:solidFill>
            <a:prstDash val="dot"/>
          </a:ln>
        </p:spPr>
        <p:txBody>
          <a:bodyPr lIns="0" tIns="0" rIns="0" bIns="0"/>
          <a:lstStyle/>
          <a:p>
            <a:pPr/>
          </a:p>
        </p:txBody>
      </p:sp>
      <p:sp>
        <p:nvSpPr>
          <p:cNvPr id="318" name="Google Shape;224;p29"/>
          <p:cNvSpPr/>
          <p:nvPr/>
        </p:nvSpPr>
        <p:spPr>
          <a:xfrm>
            <a:off x="2393675" y="3460274"/>
            <a:ext cx="254101" cy="206402"/>
          </a:xfrm>
          <a:prstGeom prst="star5">
            <a:avLst>
              <a:gd name="adj" fmla="val 19098"/>
              <a:gd name="hf" fmla="val 105146"/>
              <a:gd name="vf" fmla="val 110557"/>
            </a:avLst>
          </a:prstGeom>
          <a:solidFill>
            <a:schemeClr val="accent6"/>
          </a:solidFill>
          <a:ln>
            <a:solidFill>
              <a:schemeClr val="accent2">
                <a:lumOff val="21764"/>
              </a:schemeClr>
            </a:solidFill>
          </a:ln>
        </p:spPr>
        <p:txBody>
          <a:bodyPr lIns="0" tIns="0" rIns="0" bIns="0" anchor="ctr"/>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Google Shape;230;p30" descr="Google Shape;230;p30"/>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sp>
        <p:nvSpPr>
          <p:cNvPr id="323" name="Google Shape;231;p30"/>
          <p:cNvSpPr txBox="1"/>
          <p:nvPr/>
        </p:nvSpPr>
        <p:spPr>
          <a:xfrm>
            <a:off x="701251" y="657449"/>
            <a:ext cx="7487600"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After exploring the relationship of each attribute with resale price, 2 questions remain…</a:t>
            </a:r>
          </a:p>
        </p:txBody>
      </p:sp>
      <p:sp>
        <p:nvSpPr>
          <p:cNvPr id="324" name="Google Shape;232;p30"/>
          <p:cNvSpPr txBox="1"/>
          <p:nvPr/>
        </p:nvSpPr>
        <p:spPr>
          <a:xfrm>
            <a:off x="682370" y="2428969"/>
            <a:ext cx="3712852" cy="1851932"/>
          </a:xfrm>
          <a:prstGeom prst="rect">
            <a:avLst/>
          </a:prstGeom>
          <a:ln w="12700">
            <a:miter lim="400000"/>
          </a:ln>
          <a:extLst>
            <a:ext uri="{C572A759-6A51-4108-AA02-DFA0A04FC94B}">
              <ma14:wrappingTextBoxFlag xmlns:ma14="http://schemas.microsoft.com/office/mac/drawingml/2011/main" val="1"/>
            </a:ext>
          </a:extLst>
        </p:spPr>
        <p:txBody>
          <a:bodyPr lIns="40775" tIns="40775" rIns="40775" bIns="40775">
            <a:spAutoFit/>
          </a:bodyPr>
          <a:lstStyle/>
          <a:p>
            <a:pPr>
              <a:lnSpc>
                <a:spcPct val="120000"/>
              </a:lnSpc>
            </a:pPr>
            <a:endParaRPr>
              <a:solidFill>
                <a:srgbClr val="7F7F7F"/>
              </a:solidFill>
              <a:latin typeface="Lato"/>
              <a:ea typeface="Lato"/>
              <a:cs typeface="Lato"/>
              <a:sym typeface="Lato"/>
            </a:endParaRPr>
          </a:p>
          <a:p>
            <a:pPr>
              <a:lnSpc>
                <a:spcPct val="120000"/>
              </a:lnSpc>
            </a:pPr>
            <a:endParaRPr>
              <a:solidFill>
                <a:srgbClr val="7F7F7F"/>
              </a:solidFill>
              <a:latin typeface="Lato"/>
              <a:ea typeface="Lato"/>
              <a:cs typeface="Lato"/>
              <a:sym typeface="Lato"/>
            </a:endParaRPr>
          </a:p>
          <a:p>
            <a:pPr>
              <a:lnSpc>
                <a:spcPct val="120000"/>
              </a:lnSpc>
              <a:defRPr>
                <a:solidFill>
                  <a:srgbClr val="7F7F7F"/>
                </a:solidFill>
                <a:latin typeface="Lato"/>
                <a:ea typeface="Lato"/>
                <a:cs typeface="Lato"/>
                <a:sym typeface="Lato"/>
              </a:defRPr>
            </a:pPr>
            <a:r>
              <a:t>If I buy a unit 15 floors higher, how much more do I expect to pay compared to the 10th floor?</a:t>
            </a:r>
          </a:p>
          <a:p>
            <a:pPr>
              <a:lnSpc>
                <a:spcPct val="120000"/>
              </a:lnSpc>
            </a:pPr>
            <a:endParaRPr>
              <a:solidFill>
                <a:srgbClr val="7F7F7F"/>
              </a:solidFill>
              <a:latin typeface="Lato"/>
              <a:ea typeface="Lato"/>
              <a:cs typeface="Lato"/>
              <a:sym typeface="Lato"/>
            </a:endParaRPr>
          </a:p>
        </p:txBody>
      </p:sp>
      <p:sp>
        <p:nvSpPr>
          <p:cNvPr id="325" name="Google Shape;233;p30"/>
          <p:cNvSpPr txBox="1"/>
          <p:nvPr/>
        </p:nvSpPr>
        <p:spPr>
          <a:xfrm>
            <a:off x="701254" y="2049600"/>
            <a:ext cx="3760102" cy="5169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1600">
                <a:solidFill>
                  <a:schemeClr val="accent2"/>
                </a:solidFill>
                <a:latin typeface="Lato Black"/>
                <a:ea typeface="Lato Black"/>
                <a:cs typeface="Lato Black"/>
                <a:sym typeface="Lato Black"/>
              </a:defRPr>
            </a:lvl1pPr>
          </a:lstStyle>
          <a:p>
            <a:pPr/>
            <a:r>
              <a:t>What is the specific impact of each variable on resale price?</a:t>
            </a:r>
          </a:p>
        </p:txBody>
      </p:sp>
      <p:sp>
        <p:nvSpPr>
          <p:cNvPr id="326" name="Google Shape;234;p30"/>
          <p:cNvSpPr txBox="1"/>
          <p:nvPr/>
        </p:nvSpPr>
        <p:spPr>
          <a:xfrm>
            <a:off x="4744774" y="2428969"/>
            <a:ext cx="3712852" cy="1333772"/>
          </a:xfrm>
          <a:prstGeom prst="rect">
            <a:avLst/>
          </a:prstGeom>
          <a:ln w="12700">
            <a:miter lim="400000"/>
          </a:ln>
          <a:extLst>
            <a:ext uri="{C572A759-6A51-4108-AA02-DFA0A04FC94B}">
              <ma14:wrappingTextBoxFlag xmlns:ma14="http://schemas.microsoft.com/office/mac/drawingml/2011/main" val="1"/>
            </a:ext>
          </a:extLst>
        </p:spPr>
        <p:txBody>
          <a:bodyPr lIns="40775" tIns="40775" rIns="40775" bIns="40775">
            <a:spAutoFit/>
          </a:bodyPr>
          <a:lstStyle/>
          <a:p>
            <a:pPr>
              <a:lnSpc>
                <a:spcPct val="120000"/>
              </a:lnSpc>
            </a:pPr>
            <a:endParaRPr>
              <a:solidFill>
                <a:srgbClr val="7F7F7F"/>
              </a:solidFill>
              <a:latin typeface="Lato"/>
              <a:ea typeface="Lato"/>
              <a:cs typeface="Lato"/>
              <a:sym typeface="Lato"/>
            </a:endParaRPr>
          </a:p>
          <a:p>
            <a:pPr>
              <a:lnSpc>
                <a:spcPct val="120000"/>
              </a:lnSpc>
            </a:pPr>
            <a:endParaRPr>
              <a:solidFill>
                <a:srgbClr val="7F7F7F"/>
              </a:solidFill>
              <a:latin typeface="Lato"/>
              <a:ea typeface="Lato"/>
              <a:cs typeface="Lato"/>
              <a:sym typeface="Lato"/>
            </a:endParaRPr>
          </a:p>
          <a:p>
            <a:pPr>
              <a:lnSpc>
                <a:spcPct val="120000"/>
              </a:lnSpc>
              <a:defRPr>
                <a:solidFill>
                  <a:srgbClr val="7F7F7F"/>
                </a:solidFill>
                <a:latin typeface="Lato"/>
                <a:ea typeface="Lato"/>
                <a:cs typeface="Lato"/>
                <a:sym typeface="Lato"/>
              </a:defRPr>
            </a:pPr>
            <a:r>
              <a:t>If I want to buy a 5 room HDB in the central region on the 25th floor or higher, how much am I expected to pay?</a:t>
            </a:r>
          </a:p>
        </p:txBody>
      </p:sp>
      <p:sp>
        <p:nvSpPr>
          <p:cNvPr id="327" name="Google Shape;235;p30"/>
          <p:cNvSpPr txBox="1"/>
          <p:nvPr/>
        </p:nvSpPr>
        <p:spPr>
          <a:xfrm>
            <a:off x="4763649" y="2049600"/>
            <a:ext cx="3760101" cy="758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1600">
                <a:solidFill>
                  <a:schemeClr val="accent2"/>
                </a:solidFill>
                <a:latin typeface="Lato Black"/>
                <a:ea typeface="Lato Black"/>
                <a:cs typeface="Lato Black"/>
                <a:sym typeface="Lato Black"/>
              </a:defRPr>
            </a:lvl1pPr>
          </a:lstStyle>
          <a:p>
            <a:pPr/>
            <a:r>
              <a:t>How do all the variables come together to affect how much I can expect to pay?</a:t>
            </a:r>
          </a:p>
        </p:txBody>
      </p:sp>
      <p:sp>
        <p:nvSpPr>
          <p:cNvPr id="328" name="Google Shape;236;p30"/>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Google Shape;242;p31" descr="Google Shape;242;p31"/>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sp>
        <p:nvSpPr>
          <p:cNvPr id="333" name="Google Shape;243;p31"/>
          <p:cNvSpPr txBox="1"/>
          <p:nvPr/>
        </p:nvSpPr>
        <p:spPr>
          <a:xfrm>
            <a:off x="701249" y="657449"/>
            <a:ext cx="7821502"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Our model is iteratively refined to provide the most accurate prediction for the average buyer</a:t>
            </a:r>
          </a:p>
        </p:txBody>
      </p:sp>
      <p:grpSp>
        <p:nvGrpSpPr>
          <p:cNvPr id="357" name="Google Shape;244;p31"/>
          <p:cNvGrpSpPr/>
          <p:nvPr/>
        </p:nvGrpSpPr>
        <p:grpSpPr>
          <a:xfrm>
            <a:off x="742950" y="1795403"/>
            <a:ext cx="7924849" cy="1016906"/>
            <a:chOff x="0" y="0"/>
            <a:chExt cx="7924848" cy="1016904"/>
          </a:xfrm>
        </p:grpSpPr>
        <p:grpSp>
          <p:nvGrpSpPr>
            <p:cNvPr id="336" name="Google Shape;245;p31"/>
            <p:cNvGrpSpPr/>
            <p:nvPr/>
          </p:nvGrpSpPr>
          <p:grpSpPr>
            <a:xfrm>
              <a:off x="12127" y="0"/>
              <a:ext cx="1798007" cy="1016905"/>
              <a:chOff x="0" y="0"/>
              <a:chExt cx="1798005" cy="1016904"/>
            </a:xfrm>
          </p:grpSpPr>
          <p:sp>
            <p:nvSpPr>
              <p:cNvPr id="334" name="Google Shape;246;p31"/>
              <p:cNvSpPr/>
              <p:nvPr/>
            </p:nvSpPr>
            <p:spPr>
              <a:xfrm rot="2700000">
                <a:off x="1255482" y="211099"/>
                <a:ext cx="389271" cy="594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61" y="0"/>
                    </a:moveTo>
                    <a:lnTo>
                      <a:pt x="11152" y="235"/>
                    </a:lnTo>
                    <a:cubicBezTo>
                      <a:pt x="10683" y="235"/>
                      <a:pt x="10565" y="587"/>
                      <a:pt x="10917" y="939"/>
                    </a:cubicBezTo>
                    <a:lnTo>
                      <a:pt x="12091" y="2230"/>
                    </a:lnTo>
                    <a:lnTo>
                      <a:pt x="939" y="13617"/>
                    </a:lnTo>
                    <a:lnTo>
                      <a:pt x="0" y="14439"/>
                    </a:lnTo>
                    <a:lnTo>
                      <a:pt x="7043" y="21600"/>
                    </a:lnTo>
                    <a:lnTo>
                      <a:pt x="8100" y="20661"/>
                    </a:lnTo>
                    <a:lnTo>
                      <a:pt x="19370" y="9391"/>
                    </a:lnTo>
                    <a:lnTo>
                      <a:pt x="20543" y="10683"/>
                    </a:lnTo>
                    <a:cubicBezTo>
                      <a:pt x="20896" y="11152"/>
                      <a:pt x="21248" y="10917"/>
                      <a:pt x="21248" y="10330"/>
                    </a:cubicBezTo>
                    <a:lnTo>
                      <a:pt x="21600" y="822"/>
                    </a:lnTo>
                    <a:cubicBezTo>
                      <a:pt x="21600" y="352"/>
                      <a:pt x="21130" y="0"/>
                      <a:pt x="20661" y="0"/>
                    </a:cubicBezTo>
                    <a:close/>
                  </a:path>
                </a:pathLst>
              </a:custGeom>
              <a:solidFill>
                <a:schemeClr val="accent1"/>
              </a:solidFill>
              <a:ln w="12700" cap="flat">
                <a:noFill/>
                <a:miter lim="400000"/>
              </a:ln>
              <a:effectLst/>
            </p:spPr>
            <p:txBody>
              <a:bodyPr wrap="square" lIns="0" tIns="0" rIns="0" bIns="0" numCol="1" anchor="ctr">
                <a:noAutofit/>
              </a:bodyPr>
              <a:lstStyle/>
              <a:p>
                <a:pPr algn="ctr">
                  <a:defRPr sz="700"/>
                </a:pPr>
              </a:p>
            </p:txBody>
          </p:sp>
          <p:sp>
            <p:nvSpPr>
              <p:cNvPr id="335" name="Google Shape;247;p31"/>
              <p:cNvSpPr/>
              <p:nvPr/>
            </p:nvSpPr>
            <p:spPr>
              <a:xfrm>
                <a:off x="0" y="0"/>
                <a:ext cx="1553575" cy="1016905"/>
              </a:xfrm>
              <a:prstGeom prst="rect">
                <a:avLst/>
              </a:prstGeom>
              <a:solidFill>
                <a:schemeClr val="accent1"/>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37" name="Google Shape;248;p31"/>
            <p:cNvSpPr txBox="1"/>
            <p:nvPr/>
          </p:nvSpPr>
          <p:spPr>
            <a:xfrm>
              <a:off x="0" y="83696"/>
              <a:ext cx="1577899" cy="27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lgn="ctr">
                <a:defRPr b="1" sz="1600">
                  <a:solidFill>
                    <a:srgbClr val="FFFFFF"/>
                  </a:solidFill>
                  <a:latin typeface="Lato Black"/>
                  <a:ea typeface="Lato Black"/>
                  <a:cs typeface="Lato Black"/>
                  <a:sym typeface="Lato Black"/>
                </a:defRPr>
              </a:lvl1pPr>
            </a:lstStyle>
            <a:p>
              <a:pPr/>
              <a:r>
                <a:t>Baseline Model</a:t>
              </a:r>
            </a:p>
          </p:txBody>
        </p:sp>
        <p:grpSp>
          <p:nvGrpSpPr>
            <p:cNvPr id="340" name="Google Shape;249;p31"/>
            <p:cNvGrpSpPr/>
            <p:nvPr/>
          </p:nvGrpSpPr>
          <p:grpSpPr>
            <a:xfrm>
              <a:off x="2006696" y="0"/>
              <a:ext cx="1798007" cy="1016905"/>
              <a:chOff x="0" y="0"/>
              <a:chExt cx="1798005" cy="1016904"/>
            </a:xfrm>
          </p:grpSpPr>
          <p:sp>
            <p:nvSpPr>
              <p:cNvPr id="338" name="Google Shape;250;p31"/>
              <p:cNvSpPr/>
              <p:nvPr/>
            </p:nvSpPr>
            <p:spPr>
              <a:xfrm rot="2700000">
                <a:off x="1255482" y="211099"/>
                <a:ext cx="389271" cy="594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61" y="0"/>
                    </a:moveTo>
                    <a:lnTo>
                      <a:pt x="11152" y="235"/>
                    </a:lnTo>
                    <a:cubicBezTo>
                      <a:pt x="10683" y="235"/>
                      <a:pt x="10565" y="587"/>
                      <a:pt x="10917" y="939"/>
                    </a:cubicBezTo>
                    <a:lnTo>
                      <a:pt x="12091" y="2230"/>
                    </a:lnTo>
                    <a:lnTo>
                      <a:pt x="939" y="13617"/>
                    </a:lnTo>
                    <a:lnTo>
                      <a:pt x="0" y="14439"/>
                    </a:lnTo>
                    <a:lnTo>
                      <a:pt x="7043" y="21600"/>
                    </a:lnTo>
                    <a:lnTo>
                      <a:pt x="8100" y="20661"/>
                    </a:lnTo>
                    <a:lnTo>
                      <a:pt x="19370" y="9391"/>
                    </a:lnTo>
                    <a:lnTo>
                      <a:pt x="20543" y="10683"/>
                    </a:lnTo>
                    <a:cubicBezTo>
                      <a:pt x="20896" y="11152"/>
                      <a:pt x="21248" y="10917"/>
                      <a:pt x="21248" y="10330"/>
                    </a:cubicBezTo>
                    <a:lnTo>
                      <a:pt x="21600" y="822"/>
                    </a:lnTo>
                    <a:cubicBezTo>
                      <a:pt x="21600" y="352"/>
                      <a:pt x="21130" y="0"/>
                      <a:pt x="20661" y="0"/>
                    </a:cubicBezTo>
                    <a:close/>
                  </a:path>
                </a:pathLst>
              </a:custGeom>
              <a:solidFill>
                <a:schemeClr val="accent2"/>
              </a:solidFill>
              <a:ln w="12700" cap="flat">
                <a:noFill/>
                <a:miter lim="400000"/>
              </a:ln>
              <a:effectLst/>
            </p:spPr>
            <p:txBody>
              <a:bodyPr wrap="square" lIns="0" tIns="0" rIns="0" bIns="0" numCol="1" anchor="ctr">
                <a:noAutofit/>
              </a:bodyPr>
              <a:lstStyle/>
              <a:p>
                <a:pPr algn="ctr">
                  <a:defRPr sz="700"/>
                </a:pPr>
              </a:p>
            </p:txBody>
          </p:sp>
          <p:sp>
            <p:nvSpPr>
              <p:cNvPr id="339" name="Google Shape;251;p31"/>
              <p:cNvSpPr/>
              <p:nvPr/>
            </p:nvSpPr>
            <p:spPr>
              <a:xfrm>
                <a:off x="0" y="0"/>
                <a:ext cx="1553575" cy="1016905"/>
              </a:xfrm>
              <a:prstGeom prst="rect">
                <a:avLst/>
              </a:prstGeom>
              <a:solidFill>
                <a:schemeClr val="accent2"/>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41" name="Google Shape;252;p31"/>
            <p:cNvSpPr txBox="1"/>
            <p:nvPr/>
          </p:nvSpPr>
          <p:spPr>
            <a:xfrm>
              <a:off x="2239806" y="83704"/>
              <a:ext cx="1063100" cy="27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lgn="ctr">
                <a:defRPr b="1" sz="1600">
                  <a:solidFill>
                    <a:srgbClr val="FFFFFF"/>
                  </a:solidFill>
                  <a:latin typeface="Lato Black"/>
                  <a:ea typeface="Lato Black"/>
                  <a:cs typeface="Lato Black"/>
                  <a:sym typeface="Lato Black"/>
                </a:defRPr>
              </a:lvl1pPr>
            </a:lstStyle>
            <a:p>
              <a:pPr/>
              <a:r>
                <a:t>Model A</a:t>
              </a:r>
            </a:p>
          </p:txBody>
        </p:sp>
        <p:grpSp>
          <p:nvGrpSpPr>
            <p:cNvPr id="344" name="Google Shape;253;p31"/>
            <p:cNvGrpSpPr/>
            <p:nvPr/>
          </p:nvGrpSpPr>
          <p:grpSpPr>
            <a:xfrm>
              <a:off x="4002663" y="0"/>
              <a:ext cx="1798007" cy="1016905"/>
              <a:chOff x="0" y="0"/>
              <a:chExt cx="1798005" cy="1016904"/>
            </a:xfrm>
          </p:grpSpPr>
          <p:sp>
            <p:nvSpPr>
              <p:cNvPr id="342" name="Google Shape;254;p31"/>
              <p:cNvSpPr/>
              <p:nvPr/>
            </p:nvSpPr>
            <p:spPr>
              <a:xfrm rot="2700000">
                <a:off x="1255482" y="211099"/>
                <a:ext cx="389271" cy="594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61" y="0"/>
                    </a:moveTo>
                    <a:lnTo>
                      <a:pt x="11152" y="235"/>
                    </a:lnTo>
                    <a:cubicBezTo>
                      <a:pt x="10683" y="235"/>
                      <a:pt x="10565" y="587"/>
                      <a:pt x="10917" y="939"/>
                    </a:cubicBezTo>
                    <a:lnTo>
                      <a:pt x="12091" y="2230"/>
                    </a:lnTo>
                    <a:lnTo>
                      <a:pt x="939" y="13617"/>
                    </a:lnTo>
                    <a:lnTo>
                      <a:pt x="0" y="14439"/>
                    </a:lnTo>
                    <a:lnTo>
                      <a:pt x="7043" y="21600"/>
                    </a:lnTo>
                    <a:lnTo>
                      <a:pt x="8100" y="20661"/>
                    </a:lnTo>
                    <a:lnTo>
                      <a:pt x="19370" y="9391"/>
                    </a:lnTo>
                    <a:lnTo>
                      <a:pt x="20543" y="10683"/>
                    </a:lnTo>
                    <a:cubicBezTo>
                      <a:pt x="20896" y="11152"/>
                      <a:pt x="21248" y="10917"/>
                      <a:pt x="21248" y="10330"/>
                    </a:cubicBezTo>
                    <a:lnTo>
                      <a:pt x="21600" y="822"/>
                    </a:lnTo>
                    <a:cubicBezTo>
                      <a:pt x="21600" y="352"/>
                      <a:pt x="21130" y="0"/>
                      <a:pt x="20661" y="0"/>
                    </a:cubicBezTo>
                    <a:close/>
                  </a:path>
                </a:pathLst>
              </a:custGeom>
              <a:solidFill>
                <a:schemeClr val="accent3"/>
              </a:solidFill>
              <a:ln w="12700" cap="flat">
                <a:noFill/>
                <a:miter lim="400000"/>
              </a:ln>
              <a:effectLst/>
            </p:spPr>
            <p:txBody>
              <a:bodyPr wrap="square" lIns="0" tIns="0" rIns="0" bIns="0" numCol="1" anchor="ctr">
                <a:noAutofit/>
              </a:bodyPr>
              <a:lstStyle/>
              <a:p>
                <a:pPr algn="ctr">
                  <a:defRPr sz="700"/>
                </a:pPr>
              </a:p>
            </p:txBody>
          </p:sp>
          <p:sp>
            <p:nvSpPr>
              <p:cNvPr id="343" name="Google Shape;255;p31"/>
              <p:cNvSpPr/>
              <p:nvPr/>
            </p:nvSpPr>
            <p:spPr>
              <a:xfrm>
                <a:off x="0" y="0"/>
                <a:ext cx="1553575" cy="1016905"/>
              </a:xfrm>
              <a:prstGeom prst="rect">
                <a:avLst/>
              </a:prstGeom>
              <a:solidFill>
                <a:schemeClr val="accent3"/>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45" name="Google Shape;256;p31"/>
            <p:cNvSpPr txBox="1"/>
            <p:nvPr/>
          </p:nvSpPr>
          <p:spPr>
            <a:xfrm>
              <a:off x="4225735" y="83704"/>
              <a:ext cx="1063100" cy="27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lgn="ctr">
                <a:defRPr b="1" sz="1600">
                  <a:solidFill>
                    <a:srgbClr val="FFFFFF"/>
                  </a:solidFill>
                  <a:latin typeface="Lato Black"/>
                  <a:ea typeface="Lato Black"/>
                  <a:cs typeface="Lato Black"/>
                  <a:sym typeface="Lato Black"/>
                </a:defRPr>
              </a:lvl1pPr>
            </a:lstStyle>
            <a:p>
              <a:pPr/>
              <a:r>
                <a:t>Model B</a:t>
              </a:r>
            </a:p>
          </p:txBody>
        </p:sp>
        <p:grpSp>
          <p:nvGrpSpPr>
            <p:cNvPr id="348" name="Google Shape;257;p31"/>
            <p:cNvGrpSpPr/>
            <p:nvPr/>
          </p:nvGrpSpPr>
          <p:grpSpPr>
            <a:xfrm>
              <a:off x="5997232" y="0"/>
              <a:ext cx="1798006" cy="1016905"/>
              <a:chOff x="0" y="0"/>
              <a:chExt cx="1798005" cy="1016904"/>
            </a:xfrm>
          </p:grpSpPr>
          <p:sp>
            <p:nvSpPr>
              <p:cNvPr id="346" name="Google Shape;258;p31"/>
              <p:cNvSpPr/>
              <p:nvPr/>
            </p:nvSpPr>
            <p:spPr>
              <a:xfrm rot="2700000">
                <a:off x="1255482" y="211099"/>
                <a:ext cx="389271" cy="594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61" y="0"/>
                    </a:moveTo>
                    <a:lnTo>
                      <a:pt x="11152" y="235"/>
                    </a:lnTo>
                    <a:cubicBezTo>
                      <a:pt x="10683" y="235"/>
                      <a:pt x="10565" y="587"/>
                      <a:pt x="10917" y="939"/>
                    </a:cubicBezTo>
                    <a:lnTo>
                      <a:pt x="12091" y="2230"/>
                    </a:lnTo>
                    <a:lnTo>
                      <a:pt x="939" y="13617"/>
                    </a:lnTo>
                    <a:lnTo>
                      <a:pt x="0" y="14439"/>
                    </a:lnTo>
                    <a:lnTo>
                      <a:pt x="7043" y="21600"/>
                    </a:lnTo>
                    <a:lnTo>
                      <a:pt x="8100" y="20661"/>
                    </a:lnTo>
                    <a:lnTo>
                      <a:pt x="19370" y="9391"/>
                    </a:lnTo>
                    <a:lnTo>
                      <a:pt x="20543" y="10683"/>
                    </a:lnTo>
                    <a:cubicBezTo>
                      <a:pt x="20896" y="11152"/>
                      <a:pt x="21248" y="10917"/>
                      <a:pt x="21248" y="10330"/>
                    </a:cubicBezTo>
                    <a:lnTo>
                      <a:pt x="21600" y="822"/>
                    </a:lnTo>
                    <a:cubicBezTo>
                      <a:pt x="21600" y="352"/>
                      <a:pt x="21130" y="0"/>
                      <a:pt x="20661" y="0"/>
                    </a:cubicBezTo>
                    <a:close/>
                  </a:path>
                </a:pathLst>
              </a:custGeom>
              <a:solidFill>
                <a:schemeClr val="accent4"/>
              </a:solidFill>
              <a:ln w="12700" cap="flat">
                <a:noFill/>
                <a:miter lim="400000"/>
              </a:ln>
              <a:effectLst/>
            </p:spPr>
            <p:txBody>
              <a:bodyPr wrap="square" lIns="0" tIns="0" rIns="0" bIns="0" numCol="1" anchor="ctr">
                <a:noAutofit/>
              </a:bodyPr>
              <a:lstStyle/>
              <a:p>
                <a:pPr algn="ctr">
                  <a:defRPr sz="700"/>
                </a:pPr>
              </a:p>
            </p:txBody>
          </p:sp>
          <p:sp>
            <p:nvSpPr>
              <p:cNvPr id="347" name="Google Shape;259;p31"/>
              <p:cNvSpPr/>
              <p:nvPr/>
            </p:nvSpPr>
            <p:spPr>
              <a:xfrm>
                <a:off x="0" y="0"/>
                <a:ext cx="1553575" cy="1016905"/>
              </a:xfrm>
              <a:prstGeom prst="rect">
                <a:avLst/>
              </a:prstGeom>
              <a:solidFill>
                <a:schemeClr val="accent4"/>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49" name="Google Shape;260;p31"/>
            <p:cNvSpPr txBox="1"/>
            <p:nvPr/>
          </p:nvSpPr>
          <p:spPr>
            <a:xfrm>
              <a:off x="6211641" y="83704"/>
              <a:ext cx="1063100" cy="27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lgn="ctr">
                <a:defRPr b="1" sz="1600">
                  <a:solidFill>
                    <a:srgbClr val="FFFFFF"/>
                  </a:solidFill>
                  <a:latin typeface="Lato Black"/>
                  <a:ea typeface="Lato Black"/>
                  <a:cs typeface="Lato Black"/>
                  <a:sym typeface="Lato Black"/>
                </a:defRPr>
              </a:lvl1pPr>
            </a:lstStyle>
            <a:p>
              <a:pPr/>
              <a:r>
                <a:t>Model C</a:t>
              </a:r>
            </a:p>
          </p:txBody>
        </p:sp>
        <p:sp>
          <p:nvSpPr>
            <p:cNvPr id="350" name="Google Shape;261;p31"/>
            <p:cNvSpPr txBox="1"/>
            <p:nvPr/>
          </p:nvSpPr>
          <p:spPr>
            <a:xfrm>
              <a:off x="139549" y="368045"/>
              <a:ext cx="1298601" cy="64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sz="1300">
                  <a:solidFill>
                    <a:srgbClr val="FFFFFF"/>
                  </a:solidFill>
                  <a:latin typeface="Lato"/>
                  <a:ea typeface="Lato"/>
                  <a:cs typeface="Lato"/>
                  <a:sym typeface="Lato"/>
                </a:defRPr>
              </a:lvl1pPr>
            </a:lstStyle>
            <a:p>
              <a:pPr/>
              <a:r>
                <a:t>Just take average resale price</a:t>
              </a:r>
            </a:p>
          </p:txBody>
        </p:sp>
        <p:sp>
          <p:nvSpPr>
            <p:cNvPr id="351" name="Google Shape;262;p31"/>
            <p:cNvSpPr txBox="1"/>
            <p:nvPr/>
          </p:nvSpPr>
          <p:spPr>
            <a:xfrm>
              <a:off x="2122061" y="368045"/>
              <a:ext cx="1298601" cy="64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sz="1300">
                  <a:solidFill>
                    <a:srgbClr val="FFFFFF"/>
                  </a:solidFill>
                  <a:latin typeface="Lato"/>
                  <a:ea typeface="Lato"/>
                  <a:cs typeface="Lato"/>
                  <a:sym typeface="Lato"/>
                </a:defRPr>
              </a:lvl1pPr>
            </a:lstStyle>
            <a:p>
              <a:pPr/>
              <a:r>
                <a:t>Flat Model, Type, Size and Location</a:t>
              </a:r>
            </a:p>
          </p:txBody>
        </p:sp>
        <p:sp>
          <p:nvSpPr>
            <p:cNvPr id="352" name="Google Shape;263;p31"/>
            <p:cNvSpPr/>
            <p:nvPr/>
          </p:nvSpPr>
          <p:spPr>
            <a:xfrm>
              <a:off x="3611938" y="422241"/>
              <a:ext cx="154330" cy="17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706"/>
                  </a:moveTo>
                  <a:lnTo>
                    <a:pt x="7344" y="7706"/>
                  </a:lnTo>
                  <a:lnTo>
                    <a:pt x="7344" y="0"/>
                  </a:lnTo>
                  <a:lnTo>
                    <a:pt x="14256" y="0"/>
                  </a:lnTo>
                  <a:lnTo>
                    <a:pt x="14256" y="7706"/>
                  </a:lnTo>
                  <a:lnTo>
                    <a:pt x="21600" y="7706"/>
                  </a:lnTo>
                  <a:lnTo>
                    <a:pt x="21600" y="13894"/>
                  </a:lnTo>
                  <a:lnTo>
                    <a:pt x="14256" y="13894"/>
                  </a:lnTo>
                  <a:lnTo>
                    <a:pt x="14256" y="21600"/>
                  </a:lnTo>
                  <a:lnTo>
                    <a:pt x="7344" y="21600"/>
                  </a:lnTo>
                  <a:lnTo>
                    <a:pt x="7344" y="13894"/>
                  </a:lnTo>
                  <a:lnTo>
                    <a:pt x="0" y="13894"/>
                  </a:lnTo>
                  <a:close/>
                </a:path>
              </a:pathLst>
            </a:custGeom>
            <a:solidFill>
              <a:srgbClr val="FFFFFF"/>
            </a:solidFill>
            <a:ln w="12700" cap="flat">
              <a:noFill/>
              <a:miter lim="400000"/>
            </a:ln>
            <a:effectLst/>
          </p:spPr>
          <p:txBody>
            <a:bodyPr wrap="square" lIns="0" tIns="0" rIns="0" bIns="0" numCol="1" anchor="ctr">
              <a:noAutofit/>
            </a:bodyPr>
            <a:lstStyle/>
            <a:p>
              <a:pPr/>
            </a:p>
          </p:txBody>
        </p:sp>
        <p:sp>
          <p:nvSpPr>
            <p:cNvPr id="353" name="Google Shape;264;p31"/>
            <p:cNvSpPr/>
            <p:nvPr/>
          </p:nvSpPr>
          <p:spPr>
            <a:xfrm>
              <a:off x="5600938" y="422241"/>
              <a:ext cx="154330" cy="172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706"/>
                  </a:moveTo>
                  <a:lnTo>
                    <a:pt x="7344" y="7706"/>
                  </a:lnTo>
                  <a:lnTo>
                    <a:pt x="7344" y="0"/>
                  </a:lnTo>
                  <a:lnTo>
                    <a:pt x="14256" y="0"/>
                  </a:lnTo>
                  <a:lnTo>
                    <a:pt x="14256" y="7706"/>
                  </a:lnTo>
                  <a:lnTo>
                    <a:pt x="21600" y="7706"/>
                  </a:lnTo>
                  <a:lnTo>
                    <a:pt x="21600" y="13894"/>
                  </a:lnTo>
                  <a:lnTo>
                    <a:pt x="14256" y="13894"/>
                  </a:lnTo>
                  <a:lnTo>
                    <a:pt x="14256" y="21600"/>
                  </a:lnTo>
                  <a:lnTo>
                    <a:pt x="7344" y="21600"/>
                  </a:lnTo>
                  <a:lnTo>
                    <a:pt x="7344" y="13894"/>
                  </a:lnTo>
                  <a:lnTo>
                    <a:pt x="0" y="13894"/>
                  </a:lnTo>
                  <a:close/>
                </a:path>
              </a:pathLst>
            </a:custGeom>
            <a:solidFill>
              <a:srgbClr val="FFFFFF"/>
            </a:solidFill>
            <a:ln w="12700" cap="flat">
              <a:noFill/>
              <a:miter lim="400000"/>
            </a:ln>
            <a:effectLst/>
          </p:spPr>
          <p:txBody>
            <a:bodyPr wrap="square" lIns="0" tIns="0" rIns="0" bIns="0" numCol="1" anchor="ctr">
              <a:noAutofit/>
            </a:bodyPr>
            <a:lstStyle/>
            <a:p>
              <a:pPr/>
            </a:p>
          </p:txBody>
        </p:sp>
        <p:sp>
          <p:nvSpPr>
            <p:cNvPr id="354" name="Google Shape;265;p31"/>
            <p:cNvSpPr/>
            <p:nvPr/>
          </p:nvSpPr>
          <p:spPr>
            <a:xfrm>
              <a:off x="7548049" y="144745"/>
              <a:ext cx="376800" cy="781801"/>
            </a:xfrm>
            <a:prstGeom prst="rect">
              <a:avLst/>
            </a:prstGeom>
            <a:solidFill>
              <a:srgbClr val="FFFFFF"/>
            </a:solidFill>
            <a:ln w="12700" cap="flat">
              <a:noFill/>
              <a:miter lim="400000"/>
            </a:ln>
            <a:effectLst/>
          </p:spPr>
          <p:txBody>
            <a:bodyPr wrap="square" lIns="0" tIns="0" rIns="0" bIns="0" numCol="1" anchor="ctr">
              <a:noAutofit/>
            </a:bodyPr>
            <a:lstStyle/>
            <a:p>
              <a:pPr/>
            </a:p>
          </p:txBody>
        </p:sp>
        <p:sp>
          <p:nvSpPr>
            <p:cNvPr id="355" name="Google Shape;266;p31"/>
            <p:cNvSpPr txBox="1"/>
            <p:nvPr/>
          </p:nvSpPr>
          <p:spPr>
            <a:xfrm>
              <a:off x="4104561" y="368045"/>
              <a:ext cx="1298601" cy="44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sz="1300">
                  <a:solidFill>
                    <a:srgbClr val="FFFFFF"/>
                  </a:solidFill>
                  <a:latin typeface="Lato"/>
                  <a:ea typeface="Lato"/>
                  <a:cs typeface="Lato"/>
                  <a:sym typeface="Lato"/>
                </a:defRPr>
              </a:lvl1pPr>
            </a:lstStyle>
            <a:p>
              <a:pPr/>
              <a:r>
                <a:t>Floor Level, HDB Height and Age</a:t>
              </a:r>
            </a:p>
          </p:txBody>
        </p:sp>
        <p:sp>
          <p:nvSpPr>
            <p:cNvPr id="356" name="Google Shape;267;p31"/>
            <p:cNvSpPr txBox="1"/>
            <p:nvPr/>
          </p:nvSpPr>
          <p:spPr>
            <a:xfrm>
              <a:off x="6135436" y="368045"/>
              <a:ext cx="1298601" cy="44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sz="1300">
                  <a:solidFill>
                    <a:srgbClr val="FFFFFF"/>
                  </a:solidFill>
                  <a:latin typeface="Lato"/>
                  <a:ea typeface="Lato"/>
                  <a:cs typeface="Lato"/>
                  <a:sym typeface="Lato"/>
                </a:defRPr>
              </a:lvl1pPr>
            </a:lstStyle>
            <a:p>
              <a:pPr/>
              <a:r>
                <a:t>Distance to Amenities</a:t>
              </a:r>
            </a:p>
          </p:txBody>
        </p:sp>
      </p:grpSp>
      <p:pic>
        <p:nvPicPr>
          <p:cNvPr id="358" name="Points scoredGoogle Shape;268;p31" descr="Points scoredGoogle Shape;268;p31"/>
          <p:cNvPicPr>
            <a:picLocks noChangeAspect="1"/>
          </p:cNvPicPr>
          <p:nvPr/>
        </p:nvPicPr>
        <p:blipFill>
          <a:blip r:embed="rId4">
            <a:extLst/>
          </a:blip>
          <a:stretch>
            <a:fillRect/>
          </a:stretch>
        </p:blipFill>
        <p:spPr>
          <a:xfrm>
            <a:off x="0" y="2889225"/>
            <a:ext cx="8542750" cy="1814601"/>
          </a:xfrm>
          <a:prstGeom prst="rect">
            <a:avLst/>
          </a:prstGeom>
          <a:ln w="12700">
            <a:miter lim="400000"/>
          </a:ln>
        </p:spPr>
      </p:pic>
      <p:sp>
        <p:nvSpPr>
          <p:cNvPr id="359" name="Google Shape;269;p31"/>
          <p:cNvSpPr/>
          <p:nvPr/>
        </p:nvSpPr>
        <p:spPr>
          <a:xfrm>
            <a:off x="54674" y="2964925"/>
            <a:ext cx="629402" cy="1578301"/>
          </a:xfrm>
          <a:prstGeom prst="rect">
            <a:avLst/>
          </a:prstGeom>
          <a:solidFill>
            <a:srgbClr val="FFFFFF"/>
          </a:solidFill>
          <a:ln w="12700">
            <a:miter lim="400000"/>
          </a:ln>
        </p:spPr>
        <p:txBody>
          <a:bodyPr lIns="0" tIns="0" rIns="0" bIns="0" anchor="ctr"/>
          <a:lstStyle/>
          <a:p>
            <a:pPr/>
          </a:p>
        </p:txBody>
      </p:sp>
      <p:sp>
        <p:nvSpPr>
          <p:cNvPr id="360" name="Google Shape;270;p31"/>
          <p:cNvSpPr txBox="1"/>
          <p:nvPr/>
        </p:nvSpPr>
        <p:spPr>
          <a:xfrm>
            <a:off x="367398" y="3273075"/>
            <a:ext cx="1019302"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b="1">
                <a:solidFill>
                  <a:schemeClr val="accent5"/>
                </a:solidFill>
                <a:latin typeface="Lato Black"/>
                <a:ea typeface="Lato Black"/>
                <a:cs typeface="Lato Black"/>
                <a:sym typeface="Lato Black"/>
              </a:defRPr>
            </a:pPr>
            <a:r>
              <a:t>Error Size</a:t>
            </a:r>
            <a:r>
              <a:rPr baseline="30000"/>
              <a:t>1</a:t>
            </a:r>
          </a:p>
        </p:txBody>
      </p:sp>
      <p:sp>
        <p:nvSpPr>
          <p:cNvPr id="361" name="Google Shape;271;p31"/>
          <p:cNvSpPr txBox="1"/>
          <p:nvPr/>
        </p:nvSpPr>
        <p:spPr>
          <a:xfrm>
            <a:off x="339474" y="3628975"/>
            <a:ext cx="1284502"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b="1">
                <a:solidFill>
                  <a:schemeClr val="accent5"/>
                </a:solidFill>
                <a:latin typeface="Lato Black"/>
                <a:ea typeface="Lato Black"/>
                <a:cs typeface="Lato Black"/>
                <a:sym typeface="Lato Black"/>
              </a:defRPr>
            </a:pPr>
            <a:r>
              <a:t>% Error Size</a:t>
            </a:r>
            <a:r>
              <a:rPr baseline="30000"/>
              <a:t>2</a:t>
            </a:r>
          </a:p>
        </p:txBody>
      </p:sp>
      <p:sp>
        <p:nvSpPr>
          <p:cNvPr id="362" name="Google Shape;272;p31"/>
          <p:cNvSpPr txBox="1"/>
          <p:nvPr/>
        </p:nvSpPr>
        <p:spPr>
          <a:xfrm>
            <a:off x="1288624" y="3644424"/>
            <a:ext cx="739102" cy="212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lgn="ctr">
              <a:defRPr sz="1200">
                <a:solidFill>
                  <a:schemeClr val="accent5"/>
                </a:solidFill>
                <a:latin typeface="Lato"/>
                <a:ea typeface="Lato"/>
                <a:cs typeface="Lato"/>
                <a:sym typeface="Lato"/>
              </a:defRPr>
            </a:lvl1pPr>
          </a:lstStyle>
          <a:p>
            <a:pPr/>
            <a:r>
              <a:t>26%</a:t>
            </a:r>
          </a:p>
        </p:txBody>
      </p:sp>
      <p:sp>
        <p:nvSpPr>
          <p:cNvPr id="363" name="Google Shape;273;p31"/>
          <p:cNvSpPr txBox="1"/>
          <p:nvPr/>
        </p:nvSpPr>
        <p:spPr>
          <a:xfrm>
            <a:off x="3207824" y="4105025"/>
            <a:ext cx="739102" cy="212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lgn="ctr">
              <a:defRPr sz="1200">
                <a:solidFill>
                  <a:schemeClr val="accent5"/>
                </a:solidFill>
                <a:latin typeface="Lato"/>
                <a:ea typeface="Lato"/>
                <a:cs typeface="Lato"/>
                <a:sym typeface="Lato"/>
              </a:defRPr>
            </a:lvl1pPr>
          </a:lstStyle>
          <a:p>
            <a:pPr/>
            <a:r>
              <a:t>14%</a:t>
            </a:r>
          </a:p>
        </p:txBody>
      </p:sp>
      <p:sp>
        <p:nvSpPr>
          <p:cNvPr id="364" name="Google Shape;274;p31"/>
          <p:cNvSpPr txBox="1"/>
          <p:nvPr/>
        </p:nvSpPr>
        <p:spPr>
          <a:xfrm>
            <a:off x="5175899" y="4195750"/>
            <a:ext cx="739101" cy="212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lgn="ctr">
              <a:defRPr sz="1200">
                <a:solidFill>
                  <a:schemeClr val="accent5"/>
                </a:solidFill>
                <a:latin typeface="Lato"/>
                <a:ea typeface="Lato"/>
                <a:cs typeface="Lato"/>
                <a:sym typeface="Lato"/>
              </a:defRPr>
            </a:lvl1pPr>
          </a:lstStyle>
          <a:p>
            <a:pPr/>
            <a:r>
              <a:t>12%</a:t>
            </a:r>
          </a:p>
        </p:txBody>
      </p:sp>
      <p:sp>
        <p:nvSpPr>
          <p:cNvPr id="365" name="Google Shape;275;p31"/>
          <p:cNvSpPr txBox="1"/>
          <p:nvPr/>
        </p:nvSpPr>
        <p:spPr>
          <a:xfrm>
            <a:off x="7143974" y="4237625"/>
            <a:ext cx="739101" cy="212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lgn="ctr">
              <a:defRPr sz="1200">
                <a:solidFill>
                  <a:schemeClr val="accent5"/>
                </a:solidFill>
                <a:latin typeface="Lato"/>
                <a:ea typeface="Lato"/>
                <a:cs typeface="Lato"/>
                <a:sym typeface="Lato"/>
              </a:defRPr>
            </a:lvl1pPr>
          </a:lstStyle>
          <a:p>
            <a:pPr/>
            <a:r>
              <a:t>11%</a:t>
            </a:r>
          </a:p>
        </p:txBody>
      </p:sp>
      <p:sp>
        <p:nvSpPr>
          <p:cNvPr id="366" name="Google Shape;276;p31"/>
          <p:cNvSpPr txBox="1"/>
          <p:nvPr/>
        </p:nvSpPr>
        <p:spPr>
          <a:xfrm>
            <a:off x="17150" y="4695850"/>
            <a:ext cx="7789100" cy="4534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sz="900">
                <a:latin typeface="Lato"/>
                <a:ea typeface="Lato"/>
                <a:cs typeface="Lato"/>
                <a:sym typeface="Lato"/>
              </a:defRPr>
            </a:pPr>
            <a:r>
              <a:t>Note 1: Error size refers to the RMSE, a.k.a. average uncertainty in the resale price prediction (e.g., the error size of $20k means the predicted price could be on average $20k higher or lower than the actual price) on the test dataset</a:t>
            </a:r>
          </a:p>
          <a:p>
            <a:pPr>
              <a:defRPr sz="900">
                <a:latin typeface="Lato"/>
                <a:ea typeface="Lato"/>
                <a:cs typeface="Lato"/>
                <a:sym typeface="Lato"/>
              </a:defRPr>
            </a:pPr>
            <a:r>
              <a:t>Note 2: % error size refers to the RMAPE, a.k.a. average percentage uncertainty in the resale price prediction on the test dataset</a:t>
            </a:r>
          </a:p>
        </p:txBody>
      </p:sp>
      <p:sp>
        <p:nvSpPr>
          <p:cNvPr id="367" name="Google Shape;277;p31"/>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58"/>
                                        </p:tgtEl>
                                        <p:attrNameLst>
                                          <p:attrName>style.visibility</p:attrName>
                                        </p:attrNameLst>
                                      </p:cBhvr>
                                      <p:to>
                                        <p:strVal val="visible"/>
                                      </p:to>
                                    </p:set>
                                    <p:animEffect filter="fade" transition="in">
                                      <p:cBhvr>
                                        <p:cTn id="7" dur="1000"/>
                                        <p:tgtEl>
                                          <p:spTgt spid="358"/>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60"/>
                                        </p:tgtEl>
                                        <p:attrNameLst>
                                          <p:attrName>style.visibility</p:attrName>
                                        </p:attrNameLst>
                                      </p:cBhvr>
                                      <p:to>
                                        <p:strVal val="visible"/>
                                      </p:to>
                                    </p:set>
                                    <p:animEffect filter="fade" transition="in">
                                      <p:cBhvr>
                                        <p:cTn id="11" dur="1000"/>
                                        <p:tgtEl>
                                          <p:spTgt spid="360"/>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361"/>
                                        </p:tgtEl>
                                        <p:attrNameLst>
                                          <p:attrName>style.visibility</p:attrName>
                                        </p:attrNameLst>
                                      </p:cBhvr>
                                      <p:to>
                                        <p:strVal val="visible"/>
                                      </p:to>
                                    </p:set>
                                    <p:animEffect filter="fade" transition="in">
                                      <p:cBhvr>
                                        <p:cTn id="15" dur="1000"/>
                                        <p:tgtEl>
                                          <p:spTgt spid="361"/>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362"/>
                                        </p:tgtEl>
                                        <p:attrNameLst>
                                          <p:attrName>style.visibility</p:attrName>
                                        </p:attrNameLst>
                                      </p:cBhvr>
                                      <p:to>
                                        <p:strVal val="visible"/>
                                      </p:to>
                                    </p:set>
                                    <p:animEffect filter="fade" transition="in">
                                      <p:cBhvr>
                                        <p:cTn id="19" dur="1000"/>
                                        <p:tgtEl>
                                          <p:spTgt spid="362"/>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363"/>
                                        </p:tgtEl>
                                        <p:attrNameLst>
                                          <p:attrName>style.visibility</p:attrName>
                                        </p:attrNameLst>
                                      </p:cBhvr>
                                      <p:to>
                                        <p:strVal val="visible"/>
                                      </p:to>
                                    </p:set>
                                    <p:animEffect filter="fade" transition="in">
                                      <p:cBhvr>
                                        <p:cTn id="23" dur="1000"/>
                                        <p:tgtEl>
                                          <p:spTgt spid="363"/>
                                        </p:tgtEl>
                                      </p:cBhvr>
                                    </p:animEffect>
                                  </p:childTnLst>
                                </p:cTn>
                              </p:par>
                            </p:childTnLst>
                          </p:cTn>
                        </p:par>
                        <p:par>
                          <p:cTn id="24" fill="hold">
                            <p:stCondLst>
                              <p:cond delay="5000"/>
                            </p:stCondLst>
                            <p:childTnLst>
                              <p:par>
                                <p:cTn id="25" presetClass="entr" nodeType="afterEffect" presetID="10" grpId="6" fill="hold">
                                  <p:stCondLst>
                                    <p:cond delay="0"/>
                                  </p:stCondLst>
                                  <p:iterate type="el" backwards="0">
                                    <p:tmAbs val="0"/>
                                  </p:iterate>
                                  <p:childTnLst>
                                    <p:set>
                                      <p:cBhvr>
                                        <p:cTn id="26" fill="hold"/>
                                        <p:tgtEl>
                                          <p:spTgt spid="364"/>
                                        </p:tgtEl>
                                        <p:attrNameLst>
                                          <p:attrName>style.visibility</p:attrName>
                                        </p:attrNameLst>
                                      </p:cBhvr>
                                      <p:to>
                                        <p:strVal val="visible"/>
                                      </p:to>
                                    </p:set>
                                    <p:animEffect filter="fade" transition="in">
                                      <p:cBhvr>
                                        <p:cTn id="27" dur="1000"/>
                                        <p:tgtEl>
                                          <p:spTgt spid="364"/>
                                        </p:tgtEl>
                                      </p:cBhvr>
                                    </p:animEffect>
                                  </p:childTnLst>
                                </p:cTn>
                              </p:par>
                            </p:childTnLst>
                          </p:cTn>
                        </p:par>
                        <p:par>
                          <p:cTn id="28" fill="hold">
                            <p:stCondLst>
                              <p:cond delay="6000"/>
                            </p:stCondLst>
                            <p:childTnLst>
                              <p:par>
                                <p:cTn id="29" presetClass="entr" nodeType="afterEffect" presetID="10" grpId="7" fill="hold">
                                  <p:stCondLst>
                                    <p:cond delay="0"/>
                                  </p:stCondLst>
                                  <p:iterate type="el" backwards="0">
                                    <p:tmAbs val="0"/>
                                  </p:iterate>
                                  <p:childTnLst>
                                    <p:set>
                                      <p:cBhvr>
                                        <p:cTn id="30" fill="hold"/>
                                        <p:tgtEl>
                                          <p:spTgt spid="365"/>
                                        </p:tgtEl>
                                        <p:attrNameLst>
                                          <p:attrName>style.visibility</p:attrName>
                                        </p:attrNameLst>
                                      </p:cBhvr>
                                      <p:to>
                                        <p:strVal val="visible"/>
                                      </p:to>
                                    </p:set>
                                    <p:animEffect filter="fade" transition="in">
                                      <p:cBhvr>
                                        <p:cTn id="31" dur="1000"/>
                                        <p:tgtEl>
                                          <p:spTgt spid="365"/>
                                        </p:tgtEl>
                                      </p:cBhvr>
                                    </p:animEffect>
                                  </p:childTnLst>
                                </p:cTn>
                              </p:par>
                            </p:childTnLst>
                          </p:cTn>
                        </p:par>
                        <p:par>
                          <p:cTn id="32" fill="hold">
                            <p:stCondLst>
                              <p:cond delay="7000"/>
                            </p:stCondLst>
                            <p:childTnLst>
                              <p:par>
                                <p:cTn id="33" presetClass="entr" nodeType="afterEffect" presetID="10" grpId="8" fill="hold">
                                  <p:stCondLst>
                                    <p:cond delay="0"/>
                                  </p:stCondLst>
                                  <p:iterate type="el" backwards="0">
                                    <p:tmAbs val="0"/>
                                  </p:iterate>
                                  <p:childTnLst>
                                    <p:set>
                                      <p:cBhvr>
                                        <p:cTn id="34" fill="hold"/>
                                        <p:tgtEl>
                                          <p:spTgt spid="366"/>
                                        </p:tgtEl>
                                        <p:attrNameLst>
                                          <p:attrName>style.visibility</p:attrName>
                                        </p:attrNameLst>
                                      </p:cBhvr>
                                      <p:to>
                                        <p:strVal val="visible"/>
                                      </p:to>
                                    </p:set>
                                    <p:animEffect filter="fade" transition="in">
                                      <p:cBhvr>
                                        <p:cTn id="35"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7"/>
      <p:bldP build="whole" bldLvl="1" animBg="1" rev="0" advAuto="0" spid="363" grpId="5"/>
      <p:bldP build="whole" bldLvl="1" animBg="1" rev="0" advAuto="0" spid="358" grpId="1"/>
      <p:bldP build="whole" bldLvl="1" animBg="1" rev="0" advAuto="0" spid="364" grpId="6"/>
      <p:bldP build="whole" bldLvl="1" animBg="1" rev="0" advAuto="0" spid="361" grpId="3"/>
      <p:bldP build="whole" bldLvl="1" animBg="1" rev="0" advAuto="0" spid="366" grpId="8"/>
      <p:bldP build="whole" bldLvl="1" animBg="1" rev="0" advAuto="0" spid="360" grpId="2"/>
      <p:bldP build="whole" bldLvl="1" animBg="1" rev="0" advAuto="0" spid="362"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Google Shape;283;p32" descr="Google Shape;283;p32"/>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pic>
        <p:nvPicPr>
          <p:cNvPr id="372" name="Google Shape;284;p32" descr="Google Shape;284;p32"/>
          <p:cNvPicPr>
            <a:picLocks noChangeAspect="1"/>
          </p:cNvPicPr>
          <p:nvPr/>
        </p:nvPicPr>
        <p:blipFill>
          <a:blip r:embed="rId4">
            <a:extLst/>
          </a:blip>
          <a:srcRect l="26453" t="26453" r="26458" b="26458"/>
          <a:stretch>
            <a:fillRect/>
          </a:stretch>
        </p:blipFill>
        <p:spPr>
          <a:xfrm>
            <a:off x="306275" y="2720175"/>
            <a:ext cx="694945" cy="694945"/>
          </a:xfrm>
          <a:prstGeom prst="rect">
            <a:avLst/>
          </a:prstGeom>
          <a:ln w="12700">
            <a:miter lim="400000"/>
          </a:ln>
        </p:spPr>
      </p:pic>
      <p:pic>
        <p:nvPicPr>
          <p:cNvPr id="373" name="Google Shape;285;p32" descr="Google Shape;285;p32"/>
          <p:cNvPicPr>
            <a:picLocks noChangeAspect="1"/>
          </p:cNvPicPr>
          <p:nvPr/>
        </p:nvPicPr>
        <p:blipFill>
          <a:blip r:embed="rId5">
            <a:extLst/>
          </a:blip>
          <a:srcRect l="22208" t="20121" r="22627" b="29334"/>
          <a:stretch>
            <a:fillRect/>
          </a:stretch>
        </p:blipFill>
        <p:spPr>
          <a:xfrm>
            <a:off x="243724" y="1684575"/>
            <a:ext cx="694946" cy="685018"/>
          </a:xfrm>
          <a:prstGeom prst="rect">
            <a:avLst/>
          </a:prstGeom>
          <a:ln w="12700">
            <a:miter lim="400000"/>
          </a:ln>
        </p:spPr>
      </p:pic>
      <p:sp>
        <p:nvSpPr>
          <p:cNvPr id="374" name="Google Shape;286;p32"/>
          <p:cNvSpPr txBox="1"/>
          <p:nvPr/>
        </p:nvSpPr>
        <p:spPr>
          <a:xfrm>
            <a:off x="701250" y="657449"/>
            <a:ext cx="7809802"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The HDB flat’s inherent attributes and location have significant impact on resale price</a:t>
            </a:r>
          </a:p>
        </p:txBody>
      </p:sp>
      <p:pic>
        <p:nvPicPr>
          <p:cNvPr id="375" name="Google Shape;287;p32" descr="Google Shape;287;p32"/>
          <p:cNvPicPr>
            <a:picLocks noChangeAspect="1"/>
          </p:cNvPicPr>
          <p:nvPr/>
        </p:nvPicPr>
        <p:blipFill>
          <a:blip r:embed="rId6">
            <a:extLst/>
          </a:blip>
          <a:stretch>
            <a:fillRect/>
          </a:stretch>
        </p:blipFill>
        <p:spPr>
          <a:xfrm>
            <a:off x="3077662" y="1629574"/>
            <a:ext cx="694401" cy="694401"/>
          </a:xfrm>
          <a:prstGeom prst="rect">
            <a:avLst/>
          </a:prstGeom>
          <a:ln w="12700">
            <a:miter lim="400000"/>
          </a:ln>
        </p:spPr>
      </p:pic>
      <p:sp>
        <p:nvSpPr>
          <p:cNvPr id="376" name="Google Shape;288;p32"/>
          <p:cNvSpPr txBox="1"/>
          <p:nvPr/>
        </p:nvSpPr>
        <p:spPr>
          <a:xfrm>
            <a:off x="3716438" y="1695824"/>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Flat Model (v 2R Flexi)</a:t>
            </a:r>
          </a:p>
        </p:txBody>
      </p:sp>
      <p:graphicFrame>
        <p:nvGraphicFramePr>
          <p:cNvPr id="377" name="Google Shape;289;p32"/>
          <p:cNvGraphicFramePr/>
          <p:nvPr/>
        </p:nvGraphicFramePr>
        <p:xfrm>
          <a:off x="3772063" y="2015825"/>
          <a:ext cx="1882601" cy="26650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44800"/>
                <a:gridCol w="937800"/>
              </a:tblGrid>
              <a:tr h="266500">
                <a:tc>
                  <a:txBody>
                    <a:bodyPr/>
                    <a:lstStyle/>
                    <a:p>
                      <a:pPr algn="l">
                        <a:defRPr sz="1800"/>
                      </a:pPr>
                      <a:r>
                        <a:rPr sz="1000">
                          <a:latin typeface="Lato"/>
                          <a:ea typeface="Lato"/>
                          <a:cs typeface="Lato"/>
                          <a:sym typeface="Lato"/>
                        </a:rPr>
                        <a:t>Terrace</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$414k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Mansionette</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$49k~$143k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Type S1/S2</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$32k~$121k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DBSS</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$108k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Multi-Gen</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$73k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Apartment</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-$43k~$68k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Simplified</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-$21k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New Gen</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-$31k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Improved</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-$36k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66500">
                <a:tc>
                  <a:txBody>
                    <a:bodyPr/>
                    <a:lstStyle/>
                    <a:p>
                      <a:pPr algn="l">
                        <a:defRPr sz="1800"/>
                      </a:pPr>
                      <a:r>
                        <a:rPr sz="1000">
                          <a:latin typeface="Lato"/>
                          <a:ea typeface="Lato"/>
                          <a:cs typeface="Lato"/>
                          <a:sym typeface="Lato"/>
                        </a:rPr>
                        <a:t>Model A/A2</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-$84k~-$53k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378" name="Google Shape;290;p32"/>
          <p:cNvSpPr txBox="1"/>
          <p:nvPr/>
        </p:nvSpPr>
        <p:spPr>
          <a:xfrm>
            <a:off x="945313" y="1695824"/>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Flat Size</a:t>
            </a:r>
          </a:p>
        </p:txBody>
      </p:sp>
      <p:graphicFrame>
        <p:nvGraphicFramePr>
          <p:cNvPr id="379" name="Google Shape;291;p32"/>
          <p:cNvGraphicFramePr/>
          <p:nvPr/>
        </p:nvGraphicFramePr>
        <p:xfrm>
          <a:off x="1000938" y="2015825"/>
          <a:ext cx="1589476" cy="266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84375"/>
                <a:gridCol w="505099"/>
              </a:tblGrid>
              <a:tr h="266500">
                <a:tc>
                  <a:txBody>
                    <a:bodyPr/>
                    <a:lstStyle/>
                    <a:p>
                      <a:pPr algn="l">
                        <a:defRPr sz="1800"/>
                      </a:pPr>
                      <a:r>
                        <a:rPr sz="1000">
                          <a:latin typeface="Lato"/>
                          <a:ea typeface="Lato"/>
                          <a:cs typeface="Lato"/>
                          <a:sym typeface="Lato"/>
                        </a:rPr>
                        <a:t>Every 100sqft</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$32k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380" name="Google Shape;292;p32"/>
          <p:cNvSpPr txBox="1"/>
          <p:nvPr/>
        </p:nvSpPr>
        <p:spPr>
          <a:xfrm>
            <a:off x="945313" y="2720175"/>
            <a:ext cx="2115201" cy="466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b="1">
                <a:solidFill>
                  <a:schemeClr val="accent5"/>
                </a:solidFill>
                <a:latin typeface="Lato Black"/>
                <a:ea typeface="Lato Black"/>
                <a:cs typeface="Lato Black"/>
                <a:sym typeface="Lato Black"/>
              </a:defRPr>
            </a:pPr>
            <a:r>
              <a:t>Flat Location </a:t>
            </a:r>
          </a:p>
          <a:p>
            <a:pPr>
              <a:defRPr b="1">
                <a:solidFill>
                  <a:schemeClr val="accent5"/>
                </a:solidFill>
                <a:latin typeface="Lato Black"/>
                <a:ea typeface="Lato Black"/>
                <a:cs typeface="Lato Black"/>
                <a:sym typeface="Lato Black"/>
              </a:defRPr>
            </a:pPr>
            <a:r>
              <a:t>(v outside central area)</a:t>
            </a:r>
          </a:p>
        </p:txBody>
      </p:sp>
      <p:graphicFrame>
        <p:nvGraphicFramePr>
          <p:cNvPr id="381" name="Google Shape;293;p32"/>
          <p:cNvGraphicFramePr/>
          <p:nvPr/>
        </p:nvGraphicFramePr>
        <p:xfrm>
          <a:off x="1000938" y="3215075"/>
          <a:ext cx="1589476" cy="266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84375"/>
                <a:gridCol w="505099"/>
              </a:tblGrid>
              <a:tr h="266500">
                <a:tc>
                  <a:txBody>
                    <a:bodyPr/>
                    <a:lstStyle/>
                    <a:p>
                      <a:pPr algn="l">
                        <a:defRPr sz="1800"/>
                      </a:pPr>
                      <a:r>
                        <a:rPr sz="1000">
                          <a:latin typeface="Lato"/>
                          <a:ea typeface="Lato"/>
                          <a:cs typeface="Lato"/>
                          <a:sym typeface="Lato"/>
                        </a:rPr>
                        <a:t>Central</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$84k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382" name="Google Shape;294;p32"/>
          <p:cNvSpPr/>
          <p:nvPr/>
        </p:nvSpPr>
        <p:spPr>
          <a:xfrm>
            <a:off x="3772075" y="1982024"/>
            <a:ext cx="1845901" cy="266401"/>
          </a:xfrm>
          <a:prstGeom prst="roundRect">
            <a:avLst>
              <a:gd name="adj" fmla="val 16667"/>
            </a:avLst>
          </a:prstGeom>
          <a:ln w="28575">
            <a:solidFill>
              <a:srgbClr val="FF0000"/>
            </a:solidFill>
          </a:ln>
        </p:spPr>
        <p:txBody>
          <a:bodyPr lIns="0" tIns="0" rIns="0" bIns="0" anchor="ctr"/>
          <a:lstStyle/>
          <a:p>
            <a:pPr/>
          </a:p>
        </p:txBody>
      </p:sp>
      <p:sp>
        <p:nvSpPr>
          <p:cNvPr id="383" name="Google Shape;295;p32"/>
          <p:cNvSpPr/>
          <p:nvPr/>
        </p:nvSpPr>
        <p:spPr>
          <a:xfrm>
            <a:off x="1001000" y="1982024"/>
            <a:ext cx="1589401" cy="266401"/>
          </a:xfrm>
          <a:prstGeom prst="roundRect">
            <a:avLst>
              <a:gd name="adj" fmla="val 16667"/>
            </a:avLst>
          </a:prstGeom>
          <a:ln w="28575">
            <a:solidFill>
              <a:srgbClr val="FF0000"/>
            </a:solidFill>
          </a:ln>
        </p:spPr>
        <p:txBody>
          <a:bodyPr lIns="0" tIns="0" rIns="0" bIns="0" anchor="ctr"/>
          <a:lstStyle/>
          <a:p>
            <a:pPr/>
          </a:p>
        </p:txBody>
      </p:sp>
      <p:sp>
        <p:nvSpPr>
          <p:cNvPr id="384" name="Google Shape;296;p32"/>
          <p:cNvSpPr/>
          <p:nvPr/>
        </p:nvSpPr>
        <p:spPr>
          <a:xfrm>
            <a:off x="1000988" y="3185774"/>
            <a:ext cx="1589401" cy="266401"/>
          </a:xfrm>
          <a:prstGeom prst="roundRect">
            <a:avLst>
              <a:gd name="adj" fmla="val 16667"/>
            </a:avLst>
          </a:prstGeom>
          <a:ln w="28575">
            <a:solidFill>
              <a:srgbClr val="FF0000"/>
            </a:solidFill>
          </a:ln>
        </p:spPr>
        <p:txBody>
          <a:bodyPr lIns="0" tIns="0" rIns="0" bIns="0" anchor="ctr"/>
          <a:lstStyle/>
          <a:p>
            <a:pPr/>
          </a:p>
        </p:txBody>
      </p:sp>
      <p:sp>
        <p:nvSpPr>
          <p:cNvPr id="385" name="Google Shape;297;p32"/>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pic>
        <p:nvPicPr>
          <p:cNvPr id="386" name="Google Shape;298;p32" descr="Google Shape;298;p32"/>
          <p:cNvPicPr>
            <a:picLocks noChangeAspect="1"/>
          </p:cNvPicPr>
          <p:nvPr/>
        </p:nvPicPr>
        <p:blipFill>
          <a:blip r:embed="rId7">
            <a:extLst/>
          </a:blip>
          <a:stretch>
            <a:fillRect/>
          </a:stretch>
        </p:blipFill>
        <p:spPr>
          <a:xfrm>
            <a:off x="5911074" y="1695824"/>
            <a:ext cx="694945" cy="694945"/>
          </a:xfrm>
          <a:prstGeom prst="rect">
            <a:avLst/>
          </a:prstGeom>
          <a:ln w="12700">
            <a:miter lim="400000"/>
          </a:ln>
        </p:spPr>
      </p:pic>
      <p:sp>
        <p:nvSpPr>
          <p:cNvPr id="387" name="Google Shape;299;p32"/>
          <p:cNvSpPr txBox="1"/>
          <p:nvPr/>
        </p:nvSpPr>
        <p:spPr>
          <a:xfrm>
            <a:off x="6550111" y="1695824"/>
            <a:ext cx="20228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Flat Type (v 1 Room)</a:t>
            </a:r>
          </a:p>
        </p:txBody>
      </p:sp>
      <p:graphicFrame>
        <p:nvGraphicFramePr>
          <p:cNvPr id="388" name="Google Shape;300;p32"/>
          <p:cNvGraphicFramePr/>
          <p:nvPr/>
        </p:nvGraphicFramePr>
        <p:xfrm>
          <a:off x="6605737" y="2015825"/>
          <a:ext cx="1366176" cy="17044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0325"/>
                <a:gridCol w="595850"/>
              </a:tblGrid>
              <a:tr h="284075">
                <a:tc>
                  <a:txBody>
                    <a:bodyPr/>
                    <a:lstStyle/>
                    <a:p>
                      <a:pPr algn="l">
                        <a:defRPr sz="1800"/>
                      </a:pPr>
                      <a:r>
                        <a:rPr sz="1000">
                          <a:latin typeface="Lato"/>
                          <a:ea typeface="Lato"/>
                          <a:cs typeface="Lato"/>
                          <a:sym typeface="Lato"/>
                        </a:rPr>
                        <a:t>Multi-Gen</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$73k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Executive</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$35k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5 Room</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$35k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4 Room</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$40k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3 Room</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$28k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2 Room</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$2k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389" name="Google Shape;301;p32"/>
          <p:cNvSpPr/>
          <p:nvPr/>
        </p:nvSpPr>
        <p:spPr>
          <a:xfrm>
            <a:off x="6587149" y="1982024"/>
            <a:ext cx="1332901" cy="250201"/>
          </a:xfrm>
          <a:prstGeom prst="roundRect">
            <a:avLst>
              <a:gd name="adj" fmla="val 16667"/>
            </a:avLst>
          </a:prstGeom>
          <a:ln w="28575">
            <a:solidFill>
              <a:srgbClr val="FF0000"/>
            </a:solidFill>
          </a:ln>
        </p:spPr>
        <p:txBody>
          <a:bodyPr lIns="0" tIns="0" rIns="0" bIns="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382"/>
                                        </p:tgtEl>
                                        <p:attrNameLst>
                                          <p:attrName>style.visibility</p:attrName>
                                        </p:attrNameLst>
                                      </p:cBhvr>
                                      <p:to>
                                        <p:strVal val="visible"/>
                                      </p:to>
                                    </p:set>
                                    <p:animEffect filter="fade" transition="in">
                                      <p:cBhvr>
                                        <p:cTn id="7" dur="1000"/>
                                        <p:tgtEl>
                                          <p:spTgt spid="38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83"/>
                                        </p:tgtEl>
                                        <p:attrNameLst>
                                          <p:attrName>style.visibility</p:attrName>
                                        </p:attrNameLst>
                                      </p:cBhvr>
                                      <p:to>
                                        <p:strVal val="visible"/>
                                      </p:to>
                                    </p:set>
                                    <p:animEffect filter="fade" transition="in">
                                      <p:cBhvr>
                                        <p:cTn id="11" dur="1000"/>
                                        <p:tgtEl>
                                          <p:spTgt spid="383"/>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384"/>
                                        </p:tgtEl>
                                        <p:attrNameLst>
                                          <p:attrName>style.visibility</p:attrName>
                                        </p:attrNameLst>
                                      </p:cBhvr>
                                      <p:to>
                                        <p:strVal val="visible"/>
                                      </p:to>
                                    </p:set>
                                    <p:animEffect filter="fade" transition="in">
                                      <p:cBhvr>
                                        <p:cTn id="15"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2" grpId="1"/>
      <p:bldP build="whole" bldLvl="1" animBg="1" rev="0" advAuto="0" spid="383" grpId="2"/>
      <p:bldP build="whole" bldLvl="1" animBg="1" rev="0" advAuto="0" spid="384"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Google Shape;307;p33" descr="Google Shape;307;p33"/>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pic>
        <p:nvPicPr>
          <p:cNvPr id="394" name="Google Shape;308;p33" descr="Google Shape;308;p33"/>
          <p:cNvPicPr>
            <a:picLocks noChangeAspect="1"/>
          </p:cNvPicPr>
          <p:nvPr/>
        </p:nvPicPr>
        <p:blipFill>
          <a:blip r:embed="rId4">
            <a:extLst/>
          </a:blip>
          <a:stretch>
            <a:fillRect/>
          </a:stretch>
        </p:blipFill>
        <p:spPr>
          <a:xfrm>
            <a:off x="5900625" y="3328949"/>
            <a:ext cx="694945" cy="694945"/>
          </a:xfrm>
          <a:prstGeom prst="rect">
            <a:avLst/>
          </a:prstGeom>
          <a:ln w="12700">
            <a:miter lim="400000"/>
          </a:ln>
        </p:spPr>
      </p:pic>
      <p:pic>
        <p:nvPicPr>
          <p:cNvPr id="395" name="Google Shape;309;p33" descr="Google Shape;309;p33"/>
          <p:cNvPicPr>
            <a:picLocks noChangeAspect="1"/>
          </p:cNvPicPr>
          <p:nvPr/>
        </p:nvPicPr>
        <p:blipFill>
          <a:blip r:embed="rId5">
            <a:extLst/>
          </a:blip>
          <a:stretch>
            <a:fillRect/>
          </a:stretch>
        </p:blipFill>
        <p:spPr>
          <a:xfrm>
            <a:off x="3039124" y="3344974"/>
            <a:ext cx="694945" cy="694945"/>
          </a:xfrm>
          <a:prstGeom prst="rect">
            <a:avLst/>
          </a:prstGeom>
          <a:ln w="12700">
            <a:miter lim="400000"/>
          </a:ln>
        </p:spPr>
      </p:pic>
      <p:pic>
        <p:nvPicPr>
          <p:cNvPr id="396" name="Google Shape;310;p33" descr="Google Shape;310;p33"/>
          <p:cNvPicPr>
            <a:picLocks noChangeAspect="1"/>
          </p:cNvPicPr>
          <p:nvPr/>
        </p:nvPicPr>
        <p:blipFill>
          <a:blip r:embed="rId6">
            <a:extLst/>
          </a:blip>
          <a:stretch>
            <a:fillRect/>
          </a:stretch>
        </p:blipFill>
        <p:spPr>
          <a:xfrm>
            <a:off x="398675" y="3344974"/>
            <a:ext cx="694945" cy="694945"/>
          </a:xfrm>
          <a:prstGeom prst="rect">
            <a:avLst/>
          </a:prstGeom>
          <a:ln w="12700">
            <a:miter lim="400000"/>
          </a:ln>
        </p:spPr>
      </p:pic>
      <p:pic>
        <p:nvPicPr>
          <p:cNvPr id="397" name="Google Shape;311;p33" descr="Google Shape;311;p33"/>
          <p:cNvPicPr>
            <a:picLocks noChangeAspect="1"/>
          </p:cNvPicPr>
          <p:nvPr/>
        </p:nvPicPr>
        <p:blipFill>
          <a:blip r:embed="rId7">
            <a:extLst/>
          </a:blip>
          <a:stretch>
            <a:fillRect/>
          </a:stretch>
        </p:blipFill>
        <p:spPr>
          <a:xfrm>
            <a:off x="5973674" y="1700775"/>
            <a:ext cx="694945" cy="694945"/>
          </a:xfrm>
          <a:prstGeom prst="rect">
            <a:avLst/>
          </a:prstGeom>
          <a:ln w="12700">
            <a:miter lim="400000"/>
          </a:ln>
        </p:spPr>
      </p:pic>
      <p:pic>
        <p:nvPicPr>
          <p:cNvPr id="398" name="Google Shape;312;p33" descr="Google Shape;312;p33"/>
          <p:cNvPicPr>
            <a:picLocks noChangeAspect="1"/>
          </p:cNvPicPr>
          <p:nvPr/>
        </p:nvPicPr>
        <p:blipFill>
          <a:blip r:embed="rId8">
            <a:extLst/>
          </a:blip>
          <a:stretch>
            <a:fillRect/>
          </a:stretch>
        </p:blipFill>
        <p:spPr>
          <a:xfrm>
            <a:off x="322324" y="1700775"/>
            <a:ext cx="694944" cy="694944"/>
          </a:xfrm>
          <a:prstGeom prst="rect">
            <a:avLst/>
          </a:prstGeom>
          <a:ln w="12700">
            <a:miter lim="400000"/>
          </a:ln>
        </p:spPr>
      </p:pic>
      <p:pic>
        <p:nvPicPr>
          <p:cNvPr id="399" name="Google Shape;313;p33" descr="Google Shape;313;p33"/>
          <p:cNvPicPr>
            <a:picLocks noChangeAspect="1"/>
          </p:cNvPicPr>
          <p:nvPr/>
        </p:nvPicPr>
        <p:blipFill>
          <a:blip r:embed="rId9">
            <a:extLst/>
          </a:blip>
          <a:srcRect l="0" t="0" r="0" b="6428"/>
          <a:stretch>
            <a:fillRect/>
          </a:stretch>
        </p:blipFill>
        <p:spPr>
          <a:xfrm>
            <a:off x="3077399" y="1695812"/>
            <a:ext cx="694945" cy="704873"/>
          </a:xfrm>
          <a:prstGeom prst="rect">
            <a:avLst/>
          </a:prstGeom>
          <a:ln w="12700">
            <a:miter lim="400000"/>
          </a:ln>
        </p:spPr>
      </p:pic>
      <p:sp>
        <p:nvSpPr>
          <p:cNvPr id="400" name="Google Shape;314;p33"/>
          <p:cNvSpPr txBox="1"/>
          <p:nvPr/>
        </p:nvSpPr>
        <p:spPr>
          <a:xfrm>
            <a:off x="701249" y="657449"/>
            <a:ext cx="8026702" cy="1101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Flat’s floor level and HDB block’s characteristics also have an impact on resale price but amenities have limited impact</a:t>
            </a:r>
          </a:p>
        </p:txBody>
      </p:sp>
      <p:sp>
        <p:nvSpPr>
          <p:cNvPr id="401" name="Google Shape;315;p33"/>
          <p:cNvSpPr txBox="1"/>
          <p:nvPr/>
        </p:nvSpPr>
        <p:spPr>
          <a:xfrm>
            <a:off x="1037712" y="1695824"/>
            <a:ext cx="20228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Floor Level (v &lt;Lvl 16)</a:t>
            </a:r>
          </a:p>
        </p:txBody>
      </p:sp>
      <p:graphicFrame>
        <p:nvGraphicFramePr>
          <p:cNvPr id="402" name="Google Shape;316;p33"/>
          <p:cNvGraphicFramePr/>
          <p:nvPr/>
        </p:nvGraphicFramePr>
        <p:xfrm>
          <a:off x="1093338" y="2015825"/>
          <a:ext cx="1366175" cy="5681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70325"/>
                <a:gridCol w="595850"/>
              </a:tblGrid>
              <a:tr h="284075">
                <a:tc>
                  <a:txBody>
                    <a:bodyPr/>
                    <a:lstStyle/>
                    <a:p>
                      <a:pPr algn="l">
                        <a:defRPr sz="1800"/>
                      </a:pPr>
                      <a:r>
                        <a:rPr sz="1000">
                          <a:latin typeface="Lato"/>
                          <a:ea typeface="Lato"/>
                          <a:cs typeface="Lato"/>
                          <a:sym typeface="Lato"/>
                        </a:rPr>
                        <a:t>&gt;Lvl 30</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$75k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r h="284075">
                <a:tc>
                  <a:txBody>
                    <a:bodyPr/>
                    <a:lstStyle/>
                    <a:p>
                      <a:pPr algn="l">
                        <a:defRPr sz="1800"/>
                      </a:pPr>
                      <a:r>
                        <a:rPr sz="1000">
                          <a:latin typeface="Lato"/>
                          <a:ea typeface="Lato"/>
                          <a:cs typeface="Lato"/>
                          <a:sym typeface="Lato"/>
                        </a:rPr>
                        <a:t>Lvl 16~30</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$44k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03" name="Google Shape;317;p33"/>
          <p:cNvSpPr txBox="1"/>
          <p:nvPr/>
        </p:nvSpPr>
        <p:spPr>
          <a:xfrm>
            <a:off x="3716438" y="1695824"/>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HDB Block Height</a:t>
            </a:r>
          </a:p>
        </p:txBody>
      </p:sp>
      <p:graphicFrame>
        <p:nvGraphicFramePr>
          <p:cNvPr id="404" name="Google Shape;318;p33"/>
          <p:cNvGraphicFramePr/>
          <p:nvPr/>
        </p:nvGraphicFramePr>
        <p:xfrm>
          <a:off x="3772063" y="2015825"/>
          <a:ext cx="1882601" cy="266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44800"/>
                <a:gridCol w="937800"/>
              </a:tblGrid>
              <a:tr h="266500">
                <a:tc>
                  <a:txBody>
                    <a:bodyPr/>
                    <a:lstStyle/>
                    <a:p>
                      <a:pPr algn="l">
                        <a:defRPr sz="1800"/>
                      </a:pPr>
                      <a:r>
                        <a:rPr sz="1000">
                          <a:latin typeface="Lato"/>
                          <a:ea typeface="Lato"/>
                          <a:cs typeface="Lato"/>
                          <a:sym typeface="Lato"/>
                        </a:rPr>
                        <a:t>Every 10 lvls</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$63k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05" name="Google Shape;319;p33"/>
          <p:cNvSpPr txBox="1"/>
          <p:nvPr/>
        </p:nvSpPr>
        <p:spPr>
          <a:xfrm>
            <a:off x="6612713" y="1695824"/>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HDB Age</a:t>
            </a:r>
          </a:p>
        </p:txBody>
      </p:sp>
      <p:graphicFrame>
        <p:nvGraphicFramePr>
          <p:cNvPr id="406" name="Google Shape;320;p33"/>
          <p:cNvGraphicFramePr/>
          <p:nvPr/>
        </p:nvGraphicFramePr>
        <p:xfrm>
          <a:off x="6668337" y="2015825"/>
          <a:ext cx="1722076" cy="266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06625"/>
                <a:gridCol w="515449"/>
              </a:tblGrid>
              <a:tr h="266500">
                <a:tc>
                  <a:txBody>
                    <a:bodyPr/>
                    <a:lstStyle/>
                    <a:p>
                      <a:pPr algn="l">
                        <a:defRPr sz="1800"/>
                      </a:pPr>
                      <a:r>
                        <a:rPr sz="1000">
                          <a:latin typeface="Lato"/>
                          <a:ea typeface="Lato"/>
                          <a:cs typeface="Lato"/>
                          <a:sym typeface="Lato"/>
                        </a:rPr>
                        <a:t>Every 10 yrs older</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-$23k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07" name="Google Shape;321;p33"/>
          <p:cNvSpPr txBox="1"/>
          <p:nvPr/>
        </p:nvSpPr>
        <p:spPr>
          <a:xfrm>
            <a:off x="1037712" y="3328949"/>
            <a:ext cx="20228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MRT Distance</a:t>
            </a:r>
          </a:p>
        </p:txBody>
      </p:sp>
      <p:graphicFrame>
        <p:nvGraphicFramePr>
          <p:cNvPr id="408" name="Google Shape;322;p33"/>
          <p:cNvGraphicFramePr/>
          <p:nvPr/>
        </p:nvGraphicFramePr>
        <p:xfrm>
          <a:off x="1093338" y="3648950"/>
          <a:ext cx="1491801" cy="2840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02925"/>
                <a:gridCol w="588875"/>
              </a:tblGrid>
              <a:tr h="284075">
                <a:tc>
                  <a:txBody>
                    <a:bodyPr/>
                    <a:lstStyle/>
                    <a:p>
                      <a:pPr algn="l">
                        <a:defRPr sz="1800"/>
                      </a:pPr>
                      <a:r>
                        <a:rPr sz="1000">
                          <a:latin typeface="Lato"/>
                          <a:ea typeface="Lato"/>
                          <a:cs typeface="Lato"/>
                          <a:sym typeface="Lato"/>
                        </a:rPr>
                        <a:t>Every 100m further</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-$4.6k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09" name="Google Shape;323;p33"/>
          <p:cNvSpPr txBox="1"/>
          <p:nvPr/>
        </p:nvSpPr>
        <p:spPr>
          <a:xfrm>
            <a:off x="3716438" y="3328949"/>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Hawker Centre Distance</a:t>
            </a:r>
          </a:p>
        </p:txBody>
      </p:sp>
      <p:graphicFrame>
        <p:nvGraphicFramePr>
          <p:cNvPr id="410" name="Google Shape;324;p33"/>
          <p:cNvGraphicFramePr/>
          <p:nvPr/>
        </p:nvGraphicFramePr>
        <p:xfrm>
          <a:off x="3772063" y="3648950"/>
          <a:ext cx="1490451" cy="390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3625"/>
                <a:gridCol w="616825"/>
              </a:tblGrid>
              <a:tr h="390975">
                <a:tc>
                  <a:txBody>
                    <a:bodyPr/>
                    <a:lstStyle/>
                    <a:p>
                      <a:pPr algn="l">
                        <a:defRPr sz="1800"/>
                      </a:pPr>
                      <a:r>
                        <a:rPr sz="1000">
                          <a:latin typeface="Lato"/>
                          <a:ea typeface="Lato"/>
                          <a:cs typeface="Lato"/>
                          <a:sym typeface="Lato"/>
                        </a:rPr>
                        <a:t>Every 100m further</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-$1.8k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11" name="Google Shape;325;p33"/>
          <p:cNvSpPr txBox="1"/>
          <p:nvPr/>
        </p:nvSpPr>
        <p:spPr>
          <a:xfrm>
            <a:off x="6612713" y="3328949"/>
            <a:ext cx="2115201" cy="2502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a:solidFill>
                  <a:schemeClr val="accent5"/>
                </a:solidFill>
                <a:latin typeface="Lato Black"/>
                <a:ea typeface="Lato Black"/>
                <a:cs typeface="Lato Black"/>
                <a:sym typeface="Lato Black"/>
              </a:defRPr>
            </a:lvl1pPr>
          </a:lstStyle>
          <a:p>
            <a:pPr/>
            <a:r>
              <a:t>Mall Distance</a:t>
            </a:r>
          </a:p>
        </p:txBody>
      </p:sp>
      <p:graphicFrame>
        <p:nvGraphicFramePr>
          <p:cNvPr id="412" name="Google Shape;326;p33"/>
          <p:cNvGraphicFramePr/>
          <p:nvPr/>
        </p:nvGraphicFramePr>
        <p:xfrm>
          <a:off x="6668337" y="3648950"/>
          <a:ext cx="1490476" cy="3909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6075"/>
                <a:gridCol w="614400"/>
              </a:tblGrid>
              <a:tr h="390975">
                <a:tc>
                  <a:txBody>
                    <a:bodyPr/>
                    <a:lstStyle/>
                    <a:p>
                      <a:pPr algn="l">
                        <a:defRPr sz="1800"/>
                      </a:pPr>
                      <a:r>
                        <a:rPr sz="1000">
                          <a:latin typeface="Lato"/>
                          <a:ea typeface="Lato"/>
                          <a:cs typeface="Lato"/>
                          <a:sym typeface="Lato"/>
                        </a:rPr>
                        <a:t>Every 100m further</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c>
                  <a:txBody>
                    <a:bodyPr/>
                    <a:lstStyle/>
                    <a:p>
                      <a:pPr algn="ctr">
                        <a:defRPr sz="1800"/>
                      </a:pPr>
                      <a:r>
                        <a:rPr sz="1000">
                          <a:latin typeface="Lato"/>
                          <a:ea typeface="Lato"/>
                          <a:cs typeface="Lato"/>
                          <a:sym typeface="Lato"/>
                        </a:rPr>
                        <a:t>$1.1k</a:t>
                      </a:r>
                    </a:p>
                  </a:txBody>
                  <a:tcPr marL="0" marR="0" marT="0" marB="0"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tcPr>
                </a:tc>
              </a:tr>
            </a:tbl>
          </a:graphicData>
        </a:graphic>
      </p:graphicFrame>
      <p:sp>
        <p:nvSpPr>
          <p:cNvPr id="413" name="Google Shape;327;p33"/>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7" name="Google Shape;333;p34" descr="Google Shape;333;p34"/>
          <p:cNvPicPr>
            <a:picLocks noChangeAspect="1"/>
          </p:cNvPicPr>
          <p:nvPr/>
        </p:nvPicPr>
        <p:blipFill>
          <a:blip r:embed="rId3">
            <a:extLst/>
          </a:blip>
          <a:stretch>
            <a:fillRect/>
          </a:stretch>
        </p:blipFill>
        <p:spPr>
          <a:xfrm>
            <a:off x="301270" y="0"/>
            <a:ext cx="8819385" cy="5143500"/>
          </a:xfrm>
          <a:prstGeom prst="rect">
            <a:avLst/>
          </a:prstGeom>
          <a:ln w="12700">
            <a:miter lim="400000"/>
          </a:ln>
        </p:spPr>
      </p:pic>
      <p:sp>
        <p:nvSpPr>
          <p:cNvPr id="418" name="Google Shape;334;p34"/>
          <p:cNvSpPr txBox="1"/>
          <p:nvPr/>
        </p:nvSpPr>
        <p:spPr>
          <a:xfrm>
            <a:off x="701250" y="657449"/>
            <a:ext cx="7809802" cy="1101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In summary, a data-driven approach gives insights on most important factors affecting the price you can expect to pay</a:t>
            </a:r>
          </a:p>
        </p:txBody>
      </p:sp>
      <p:grpSp>
        <p:nvGrpSpPr>
          <p:cNvPr id="422" name="Google Shape;335;p34"/>
          <p:cNvGrpSpPr/>
          <p:nvPr/>
        </p:nvGrpSpPr>
        <p:grpSpPr>
          <a:xfrm>
            <a:off x="453674" y="1721687"/>
            <a:ext cx="2746476" cy="694401"/>
            <a:chOff x="0" y="0"/>
            <a:chExt cx="2746475" cy="694400"/>
          </a:xfrm>
        </p:grpSpPr>
        <p:pic>
          <p:nvPicPr>
            <p:cNvPr id="419" name="Google Shape;336;p34" descr="Google Shape;336;p34"/>
            <p:cNvPicPr>
              <a:picLocks noChangeAspect="1"/>
            </p:cNvPicPr>
            <p:nvPr/>
          </p:nvPicPr>
          <p:blipFill>
            <a:blip r:embed="rId4">
              <a:extLst/>
            </a:blip>
            <a:stretch>
              <a:fillRect/>
            </a:stretch>
          </p:blipFill>
          <p:spPr>
            <a:xfrm>
              <a:off x="0" y="0"/>
              <a:ext cx="694401" cy="694401"/>
            </a:xfrm>
            <a:prstGeom prst="rect">
              <a:avLst/>
            </a:prstGeom>
            <a:ln w="12700" cap="flat">
              <a:noFill/>
              <a:miter lim="400000"/>
            </a:ln>
            <a:effectLst/>
          </p:spPr>
        </p:pic>
        <p:sp>
          <p:nvSpPr>
            <p:cNvPr id="420" name="Google Shape;337;p34"/>
            <p:cNvSpPr txBox="1"/>
            <p:nvPr/>
          </p:nvSpPr>
          <p:spPr>
            <a:xfrm>
              <a:off x="638774" y="114411"/>
              <a:ext cx="9353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Model</a:t>
              </a:r>
            </a:p>
            <a:p>
              <a:pPr algn="r">
                <a:defRPr b="1">
                  <a:solidFill>
                    <a:schemeClr val="accent5"/>
                  </a:solidFill>
                  <a:latin typeface="Lato Black"/>
                  <a:ea typeface="Lato Black"/>
                  <a:cs typeface="Lato Black"/>
                  <a:sym typeface="Lato Black"/>
                </a:defRPr>
              </a:pPr>
              <a:r>
                <a:t>Up to</a:t>
              </a:r>
            </a:p>
          </p:txBody>
        </p:sp>
        <p:sp>
          <p:nvSpPr>
            <p:cNvPr id="421" name="Google Shape;338;p34"/>
            <p:cNvSpPr txBox="1"/>
            <p:nvPr/>
          </p:nvSpPr>
          <p:spPr>
            <a:xfrm>
              <a:off x="1608374" y="98949"/>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$414k</a:t>
              </a:r>
            </a:p>
          </p:txBody>
        </p:sp>
      </p:grpSp>
      <p:grpSp>
        <p:nvGrpSpPr>
          <p:cNvPr id="426" name="Google Shape;339;p34"/>
          <p:cNvGrpSpPr/>
          <p:nvPr/>
        </p:nvGrpSpPr>
        <p:grpSpPr>
          <a:xfrm>
            <a:off x="1020550" y="2837688"/>
            <a:ext cx="2884025" cy="796701"/>
            <a:chOff x="0" y="0"/>
            <a:chExt cx="2884025" cy="796699"/>
          </a:xfrm>
        </p:grpSpPr>
        <p:sp>
          <p:nvSpPr>
            <p:cNvPr id="423" name="Google Shape;340;p34"/>
            <p:cNvSpPr txBox="1"/>
            <p:nvPr/>
          </p:nvSpPr>
          <p:spPr>
            <a:xfrm>
              <a:off x="1745924" y="99224"/>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$84k</a:t>
              </a:r>
            </a:p>
          </p:txBody>
        </p:sp>
        <p:pic>
          <p:nvPicPr>
            <p:cNvPr id="424" name="Google Shape;341;p34" descr="Google Shape;341;p34"/>
            <p:cNvPicPr>
              <a:picLocks noChangeAspect="1"/>
            </p:cNvPicPr>
            <p:nvPr/>
          </p:nvPicPr>
          <p:blipFill>
            <a:blip r:embed="rId5">
              <a:extLst/>
            </a:blip>
            <a:srcRect l="26453" t="26453" r="26458" b="26458"/>
            <a:stretch>
              <a:fillRect/>
            </a:stretch>
          </p:blipFill>
          <p:spPr>
            <a:xfrm>
              <a:off x="0" y="0"/>
              <a:ext cx="694945" cy="694945"/>
            </a:xfrm>
            <a:prstGeom prst="rect">
              <a:avLst/>
            </a:prstGeom>
            <a:ln w="12700" cap="flat">
              <a:noFill/>
              <a:miter lim="400000"/>
            </a:ln>
            <a:effectLst/>
          </p:spPr>
        </p:pic>
        <p:sp>
          <p:nvSpPr>
            <p:cNvPr id="425" name="Google Shape;342;p34"/>
            <p:cNvSpPr txBox="1"/>
            <p:nvPr/>
          </p:nvSpPr>
          <p:spPr>
            <a:xfrm>
              <a:off x="603699" y="114699"/>
              <a:ext cx="1108102" cy="68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Location</a:t>
              </a:r>
            </a:p>
            <a:p>
              <a:pPr algn="r">
                <a:defRPr b="1">
                  <a:solidFill>
                    <a:schemeClr val="accent5"/>
                  </a:solidFill>
                  <a:latin typeface="Lato Black"/>
                  <a:ea typeface="Lato Black"/>
                  <a:cs typeface="Lato Black"/>
                  <a:sym typeface="Lato Black"/>
                </a:defRPr>
              </a:pPr>
              <a:r>
                <a:t>Up to</a:t>
              </a:r>
            </a:p>
          </p:txBody>
        </p:sp>
      </p:grpSp>
      <p:grpSp>
        <p:nvGrpSpPr>
          <p:cNvPr id="430" name="Google Shape;343;p34"/>
          <p:cNvGrpSpPr/>
          <p:nvPr/>
        </p:nvGrpSpPr>
        <p:grpSpPr>
          <a:xfrm>
            <a:off x="1585950" y="3954500"/>
            <a:ext cx="2785500" cy="796676"/>
            <a:chOff x="0" y="0"/>
            <a:chExt cx="2785500" cy="796674"/>
          </a:xfrm>
        </p:grpSpPr>
        <p:pic>
          <p:nvPicPr>
            <p:cNvPr id="427" name="Google Shape;344;p34" descr="Google Shape;344;p34"/>
            <p:cNvPicPr>
              <a:picLocks noChangeAspect="1"/>
            </p:cNvPicPr>
            <p:nvPr/>
          </p:nvPicPr>
          <p:blipFill>
            <a:blip r:embed="rId6">
              <a:extLst/>
            </a:blip>
            <a:stretch>
              <a:fillRect/>
            </a:stretch>
          </p:blipFill>
          <p:spPr>
            <a:xfrm>
              <a:off x="0" y="0"/>
              <a:ext cx="694943" cy="694943"/>
            </a:xfrm>
            <a:prstGeom prst="rect">
              <a:avLst/>
            </a:prstGeom>
            <a:ln w="12700" cap="flat">
              <a:noFill/>
              <a:miter lim="400000"/>
            </a:ln>
            <a:effectLst/>
          </p:spPr>
        </p:pic>
        <p:sp>
          <p:nvSpPr>
            <p:cNvPr id="428" name="Google Shape;345;p34"/>
            <p:cNvSpPr txBox="1"/>
            <p:nvPr/>
          </p:nvSpPr>
          <p:spPr>
            <a:xfrm>
              <a:off x="677799" y="114674"/>
              <a:ext cx="935302" cy="68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Floor Level</a:t>
              </a:r>
            </a:p>
            <a:p>
              <a:pPr algn="r">
                <a:defRPr b="1">
                  <a:solidFill>
                    <a:schemeClr val="accent5"/>
                  </a:solidFill>
                  <a:latin typeface="Lato Black"/>
                  <a:ea typeface="Lato Black"/>
                  <a:cs typeface="Lato Black"/>
                  <a:sym typeface="Lato Black"/>
                </a:defRPr>
              </a:pPr>
              <a:r>
                <a:t>Up to</a:t>
              </a:r>
            </a:p>
          </p:txBody>
        </p:sp>
        <p:sp>
          <p:nvSpPr>
            <p:cNvPr id="429" name="Google Shape;346;p34"/>
            <p:cNvSpPr txBox="1"/>
            <p:nvPr/>
          </p:nvSpPr>
          <p:spPr>
            <a:xfrm>
              <a:off x="1647399" y="99212"/>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$75k</a:t>
              </a:r>
            </a:p>
          </p:txBody>
        </p:sp>
      </p:grpSp>
      <p:grpSp>
        <p:nvGrpSpPr>
          <p:cNvPr id="434" name="Google Shape;347;p34"/>
          <p:cNvGrpSpPr/>
          <p:nvPr/>
        </p:nvGrpSpPr>
        <p:grpSpPr>
          <a:xfrm>
            <a:off x="4926849" y="2832862"/>
            <a:ext cx="2859652" cy="704873"/>
            <a:chOff x="0" y="0"/>
            <a:chExt cx="2859650" cy="704872"/>
          </a:xfrm>
        </p:grpSpPr>
        <p:pic>
          <p:nvPicPr>
            <p:cNvPr id="431" name="Google Shape;348;p34" descr="Google Shape;348;p34"/>
            <p:cNvPicPr>
              <a:picLocks noChangeAspect="1"/>
            </p:cNvPicPr>
            <p:nvPr/>
          </p:nvPicPr>
          <p:blipFill>
            <a:blip r:embed="rId7">
              <a:extLst/>
            </a:blip>
            <a:srcRect l="0" t="0" r="0" b="6428"/>
            <a:stretch>
              <a:fillRect/>
            </a:stretch>
          </p:blipFill>
          <p:spPr>
            <a:xfrm>
              <a:off x="0" y="0"/>
              <a:ext cx="694945" cy="704873"/>
            </a:xfrm>
            <a:prstGeom prst="rect">
              <a:avLst/>
            </a:prstGeom>
            <a:ln w="12700" cap="flat">
              <a:noFill/>
              <a:miter lim="400000"/>
            </a:ln>
            <a:effectLst/>
          </p:spPr>
        </p:pic>
        <p:sp>
          <p:nvSpPr>
            <p:cNvPr id="432" name="Google Shape;349;p34"/>
            <p:cNvSpPr txBox="1"/>
            <p:nvPr/>
          </p:nvSpPr>
          <p:spPr>
            <a:xfrm>
              <a:off x="1721549" y="104049"/>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$63k</a:t>
              </a:r>
            </a:p>
          </p:txBody>
        </p:sp>
        <p:sp>
          <p:nvSpPr>
            <p:cNvPr id="433" name="Google Shape;350;p34"/>
            <p:cNvSpPr txBox="1"/>
            <p:nvPr/>
          </p:nvSpPr>
          <p:spPr>
            <a:xfrm>
              <a:off x="652549" y="119524"/>
              <a:ext cx="10349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HDB Height</a:t>
              </a:r>
            </a:p>
            <a:p>
              <a:pPr algn="r">
                <a:defRPr b="1">
                  <a:solidFill>
                    <a:schemeClr val="accent5"/>
                  </a:solidFill>
                  <a:latin typeface="Lato Black"/>
                  <a:ea typeface="Lato Black"/>
                  <a:cs typeface="Lato Black"/>
                  <a:sym typeface="Lato Black"/>
                </a:defRPr>
              </a:pPr>
              <a:r>
                <a:t>Up to</a:t>
              </a:r>
            </a:p>
          </p:txBody>
        </p:sp>
      </p:grpSp>
      <p:grpSp>
        <p:nvGrpSpPr>
          <p:cNvPr id="438" name="Google Shape;351;p34"/>
          <p:cNvGrpSpPr/>
          <p:nvPr/>
        </p:nvGrpSpPr>
        <p:grpSpPr>
          <a:xfrm>
            <a:off x="4468924" y="1721423"/>
            <a:ext cx="2613152" cy="694946"/>
            <a:chOff x="0" y="0"/>
            <a:chExt cx="2613151" cy="694944"/>
          </a:xfrm>
        </p:grpSpPr>
        <p:sp>
          <p:nvSpPr>
            <p:cNvPr id="435" name="Google Shape;352;p34"/>
            <p:cNvSpPr txBox="1"/>
            <p:nvPr/>
          </p:nvSpPr>
          <p:spPr>
            <a:xfrm>
              <a:off x="1475050" y="99213"/>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$73k</a:t>
              </a:r>
            </a:p>
          </p:txBody>
        </p:sp>
        <p:pic>
          <p:nvPicPr>
            <p:cNvPr id="436" name="Google Shape;353;p34" descr="Google Shape;353;p34"/>
            <p:cNvPicPr>
              <a:picLocks noChangeAspect="1"/>
            </p:cNvPicPr>
            <p:nvPr/>
          </p:nvPicPr>
          <p:blipFill>
            <a:blip r:embed="rId8">
              <a:extLst/>
            </a:blip>
            <a:stretch>
              <a:fillRect/>
            </a:stretch>
          </p:blipFill>
          <p:spPr>
            <a:xfrm>
              <a:off x="0" y="0"/>
              <a:ext cx="694945" cy="694945"/>
            </a:xfrm>
            <a:prstGeom prst="rect">
              <a:avLst/>
            </a:prstGeom>
            <a:ln w="12700" cap="flat">
              <a:noFill/>
              <a:miter lim="400000"/>
            </a:ln>
            <a:effectLst/>
          </p:spPr>
        </p:pic>
        <p:sp>
          <p:nvSpPr>
            <p:cNvPr id="437" name="Google Shape;354;p34"/>
            <p:cNvSpPr txBox="1"/>
            <p:nvPr/>
          </p:nvSpPr>
          <p:spPr>
            <a:xfrm>
              <a:off x="635900" y="114675"/>
              <a:ext cx="8048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Type</a:t>
              </a:r>
            </a:p>
            <a:p>
              <a:pPr algn="r">
                <a:defRPr b="1">
                  <a:solidFill>
                    <a:schemeClr val="accent5"/>
                  </a:solidFill>
                  <a:latin typeface="Lato Black"/>
                  <a:ea typeface="Lato Black"/>
                  <a:cs typeface="Lato Black"/>
                  <a:sym typeface="Lato Black"/>
                </a:defRPr>
              </a:pPr>
              <a:r>
                <a:t>Up to</a:t>
              </a:r>
            </a:p>
          </p:txBody>
        </p:sp>
      </p:grpSp>
      <p:grpSp>
        <p:nvGrpSpPr>
          <p:cNvPr id="442" name="Google Shape;355;p34"/>
          <p:cNvGrpSpPr/>
          <p:nvPr/>
        </p:nvGrpSpPr>
        <p:grpSpPr>
          <a:xfrm>
            <a:off x="5499125" y="3994599"/>
            <a:ext cx="2754251" cy="685018"/>
            <a:chOff x="0" y="0"/>
            <a:chExt cx="2754250" cy="685017"/>
          </a:xfrm>
        </p:grpSpPr>
        <p:sp>
          <p:nvSpPr>
            <p:cNvPr id="439" name="Google Shape;356;p34"/>
            <p:cNvSpPr txBox="1"/>
            <p:nvPr/>
          </p:nvSpPr>
          <p:spPr>
            <a:xfrm>
              <a:off x="1616149" y="59112"/>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$32k</a:t>
              </a:r>
            </a:p>
          </p:txBody>
        </p:sp>
        <p:pic>
          <p:nvPicPr>
            <p:cNvPr id="440" name="Google Shape;357;p34" descr="Google Shape;357;p34"/>
            <p:cNvPicPr>
              <a:picLocks noChangeAspect="1"/>
            </p:cNvPicPr>
            <p:nvPr/>
          </p:nvPicPr>
          <p:blipFill>
            <a:blip r:embed="rId9">
              <a:extLst/>
            </a:blip>
            <a:srcRect l="22208" t="20121" r="22627" b="29334"/>
            <a:stretch>
              <a:fillRect/>
            </a:stretch>
          </p:blipFill>
          <p:spPr>
            <a:xfrm>
              <a:off x="0" y="0"/>
              <a:ext cx="694945" cy="685018"/>
            </a:xfrm>
            <a:prstGeom prst="rect">
              <a:avLst/>
            </a:prstGeom>
            <a:ln w="12700" cap="flat">
              <a:noFill/>
              <a:miter lim="400000"/>
            </a:ln>
            <a:effectLst/>
          </p:spPr>
        </p:pic>
        <p:sp>
          <p:nvSpPr>
            <p:cNvPr id="441" name="Google Shape;358;p34"/>
            <p:cNvSpPr txBox="1"/>
            <p:nvPr/>
          </p:nvSpPr>
          <p:spPr>
            <a:xfrm>
              <a:off x="646550" y="74574"/>
              <a:ext cx="935301"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Floor Area</a:t>
              </a:r>
            </a:p>
            <a:p>
              <a:pPr algn="r">
                <a:defRPr b="1">
                  <a:solidFill>
                    <a:schemeClr val="accent5"/>
                  </a:solidFill>
                  <a:latin typeface="Lato Black"/>
                  <a:ea typeface="Lato Black"/>
                  <a:cs typeface="Lato Black"/>
                  <a:sym typeface="Lato Black"/>
                </a:defRPr>
              </a:pPr>
              <a:r>
                <a:t>ea 100sqft</a:t>
              </a:r>
            </a:p>
          </p:txBody>
        </p:sp>
      </p:grpSp>
      <p:sp>
        <p:nvSpPr>
          <p:cNvPr id="443" name="Google Shape;359;p34"/>
          <p:cNvSpPr txBox="1"/>
          <p:nvPr>
            <p:ph type="sldNum" sz="quarter" idx="4294967295"/>
          </p:nvPr>
        </p:nvSpPr>
        <p:spPr>
          <a:xfrm>
            <a:off x="8684345" y="4700819"/>
            <a:ext cx="336814"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 name="Google Shape;365;p35" descr="Google Shape;365;p35"/>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grpSp>
        <p:nvGrpSpPr>
          <p:cNvPr id="450" name="Google Shape;366;p35"/>
          <p:cNvGrpSpPr/>
          <p:nvPr/>
        </p:nvGrpSpPr>
        <p:grpSpPr>
          <a:xfrm>
            <a:off x="4403055" y="1858048"/>
            <a:ext cx="3613297" cy="1641902"/>
            <a:chOff x="0" y="0"/>
            <a:chExt cx="3613296" cy="1641900"/>
          </a:xfrm>
        </p:grpSpPr>
        <p:sp>
          <p:nvSpPr>
            <p:cNvPr id="448" name="Google Shape;367;p35"/>
            <p:cNvSpPr txBox="1"/>
            <p:nvPr/>
          </p:nvSpPr>
          <p:spPr>
            <a:xfrm>
              <a:off x="12" y="742730"/>
              <a:ext cx="3613285" cy="899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lnSpc>
                  <a:spcPct val="115000"/>
                </a:lnSpc>
                <a:defRPr>
                  <a:solidFill>
                    <a:schemeClr val="accent2">
                      <a:lumOff val="21764"/>
                    </a:schemeClr>
                  </a:solidFill>
                  <a:latin typeface="Lato"/>
                  <a:ea typeface="Lato"/>
                  <a:cs typeface="Lato"/>
                  <a:sym typeface="Lato"/>
                </a:defRPr>
              </a:pPr>
              <a:r>
                <a:t>Our analysis is suitable for the average buyer</a:t>
              </a:r>
            </a:p>
            <a:p>
              <a:pPr>
                <a:lnSpc>
                  <a:spcPct val="115000"/>
                </a:lnSpc>
                <a:spcBef>
                  <a:spcPts val="1200"/>
                </a:spcBef>
                <a:defRPr>
                  <a:solidFill>
                    <a:schemeClr val="accent2">
                      <a:lumOff val="21764"/>
                    </a:schemeClr>
                  </a:solidFill>
                  <a:latin typeface="Lato"/>
                  <a:ea typeface="Lato"/>
                  <a:cs typeface="Lato"/>
                  <a:sym typeface="Lato"/>
                </a:defRPr>
              </a:pPr>
              <a:r>
                <a:t>But probably more useful than what you heard over WhatsApp</a:t>
              </a:r>
            </a:p>
          </p:txBody>
        </p:sp>
        <p:sp>
          <p:nvSpPr>
            <p:cNvPr id="449" name="Google Shape;368;p35"/>
            <p:cNvSpPr txBox="1"/>
            <p:nvPr/>
          </p:nvSpPr>
          <p:spPr>
            <a:xfrm>
              <a:off x="0" y="0"/>
              <a:ext cx="3419551" cy="745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2300">
                  <a:solidFill>
                    <a:schemeClr val="accent1"/>
                  </a:solidFill>
                  <a:latin typeface="Lato Black"/>
                  <a:ea typeface="Lato Black"/>
                  <a:cs typeface="Lato Black"/>
                  <a:sym typeface="Lato Black"/>
                </a:defRPr>
              </a:lvl1pPr>
            </a:lstStyle>
            <a:p>
              <a:pPr/>
              <a:r>
                <a:t>We are just scratching the surface…</a:t>
              </a:r>
            </a:p>
          </p:txBody>
        </p:sp>
      </p:grpSp>
      <p:sp>
        <p:nvSpPr>
          <p:cNvPr id="451" name="Google Shape;369;p35"/>
          <p:cNvSpPr txBox="1"/>
          <p:nvPr>
            <p:ph type="sldNum" sz="quarter" idx="4294967295"/>
          </p:nvPr>
        </p:nvSpPr>
        <p:spPr>
          <a:xfrm>
            <a:off x="8684345" y="4663216"/>
            <a:ext cx="336814" cy="318397"/>
          </a:xfrm>
          <a:prstGeom prst="rect">
            <a:avLst/>
          </a:prstGeom>
          <a:extLst>
            <a:ext uri="{C572A759-6A51-4108-AA02-DFA0A04FC94B}">
              <ma14:wrappingTextBoxFlag xmlns:ma14="http://schemas.microsoft.com/office/mac/drawingml/2011/main" val="1"/>
            </a:ext>
          </a:extLst>
        </p:spPr>
        <p:txBody>
          <a:bodyPr anchor="t"/>
          <a:lstStyle>
            <a:lvl1pPr>
              <a:defRPr b="1">
                <a:solidFill>
                  <a:srgbClr val="FFFFFF"/>
                </a:solidFill>
              </a:defRPr>
            </a:lvl1pPr>
          </a:lstStyle>
          <a:p>
            <a:pPr/>
            <a:fld id="{86CB4B4D-7CA3-9044-876B-883B54F8677D}" type="slidenum"/>
          </a:p>
        </p:txBody>
      </p:sp>
      <p:grpSp>
        <p:nvGrpSpPr>
          <p:cNvPr id="454" name="Google Shape;370;p35"/>
          <p:cNvGrpSpPr/>
          <p:nvPr/>
        </p:nvGrpSpPr>
        <p:grpSpPr>
          <a:xfrm>
            <a:off x="547799" y="-861"/>
            <a:ext cx="3288816" cy="5143294"/>
            <a:chOff x="0" y="0"/>
            <a:chExt cx="3288815" cy="5143292"/>
          </a:xfrm>
        </p:grpSpPr>
        <p:pic>
          <p:nvPicPr>
            <p:cNvPr id="452" name="Google Shape;371;p35" descr="Google Shape;371;p35"/>
            <p:cNvPicPr>
              <a:picLocks noChangeAspect="1"/>
            </p:cNvPicPr>
            <p:nvPr/>
          </p:nvPicPr>
          <p:blipFill>
            <a:blip r:embed="rId4">
              <a:extLst/>
            </a:blip>
            <a:stretch>
              <a:fillRect/>
            </a:stretch>
          </p:blipFill>
          <p:spPr>
            <a:xfrm>
              <a:off x="0" y="-1"/>
              <a:ext cx="3288816" cy="5143294"/>
            </a:xfrm>
            <a:prstGeom prst="rect">
              <a:avLst/>
            </a:prstGeom>
            <a:ln w="12700" cap="flat">
              <a:noFill/>
              <a:miter lim="400000"/>
            </a:ln>
            <a:effectLst/>
          </p:spPr>
        </p:pic>
        <p:sp>
          <p:nvSpPr>
            <p:cNvPr id="453" name="Google Shape;372;p35"/>
            <p:cNvSpPr/>
            <p:nvPr/>
          </p:nvSpPr>
          <p:spPr>
            <a:xfrm>
              <a:off x="629180" y="794078"/>
              <a:ext cx="1995062" cy="3535703"/>
            </a:xfrm>
            <a:prstGeom prst="rect">
              <a:avLst/>
            </a:prstGeom>
            <a:solidFill>
              <a:srgbClr val="D8D8D8"/>
            </a:solidFill>
            <a:ln w="12700" cap="flat">
              <a:noFill/>
              <a:miter lim="400000"/>
            </a:ln>
            <a:effectLst/>
          </p:spPr>
          <p:txBody>
            <a:bodyPr wrap="square" lIns="0" tIns="0" rIns="0" bIns="0" numCol="1" anchor="ctr">
              <a:noAutofit/>
            </a:bodyPr>
            <a:lstStyle/>
            <a:p>
              <a:pPr algn="ctr">
                <a:defRPr sz="2700">
                  <a:solidFill>
                    <a:srgbClr val="FFFFFF"/>
                  </a:solidFill>
                  <a:latin typeface="Calibri"/>
                  <a:ea typeface="Calibri"/>
                  <a:cs typeface="Calibri"/>
                  <a:sym typeface="Calibri"/>
                </a:defRPr>
              </a:pPr>
            </a:p>
          </p:txBody>
        </p:sp>
      </p:grpSp>
      <p:grpSp>
        <p:nvGrpSpPr>
          <p:cNvPr id="457" name="Google Shape;373;p35"/>
          <p:cNvGrpSpPr/>
          <p:nvPr/>
        </p:nvGrpSpPr>
        <p:grpSpPr>
          <a:xfrm>
            <a:off x="1177628" y="793294"/>
            <a:ext cx="1995601" cy="3535799"/>
            <a:chOff x="0" y="0"/>
            <a:chExt cx="1995600" cy="3535798"/>
          </a:xfrm>
        </p:grpSpPr>
        <p:sp>
          <p:nvSpPr>
            <p:cNvPr id="455" name="Rectangle"/>
            <p:cNvSpPr/>
            <p:nvPr/>
          </p:nvSpPr>
          <p:spPr>
            <a:xfrm>
              <a:off x="0" y="0"/>
              <a:ext cx="1995601" cy="3535799"/>
            </a:xfrm>
            <a:prstGeom prst="rect">
              <a:avLst/>
            </a:prstGeom>
            <a:solidFill>
              <a:srgbClr val="F2F2F2"/>
            </a:solidFill>
            <a:ln w="12700" cap="flat">
              <a:noFill/>
              <a:miter lim="400000"/>
            </a:ln>
            <a:effectLst/>
          </p:spPr>
          <p:txBody>
            <a:bodyPr wrap="square" lIns="0" tIns="0" rIns="0" bIns="0" numCol="1" anchor="t">
              <a:noAutofit/>
            </a:bodyPr>
            <a:lstStyle/>
            <a:p>
              <a:pPr/>
            </a:p>
          </p:txBody>
        </p:sp>
        <p:pic>
          <p:nvPicPr>
            <p:cNvPr id="456" name="image19.png" descr="image19.png"/>
            <p:cNvPicPr>
              <a:picLocks noChangeAspect="1"/>
            </p:cNvPicPr>
            <p:nvPr/>
          </p:nvPicPr>
          <p:blipFill>
            <a:blip r:embed="rId5">
              <a:extLst/>
            </a:blip>
            <a:srcRect l="0" t="7081" r="0" b="7073"/>
            <a:stretch>
              <a:fillRect/>
            </a:stretch>
          </p:blipFill>
          <p:spPr>
            <a:xfrm>
              <a:off x="0" y="-1"/>
              <a:ext cx="1995601" cy="35358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Google Shape;379;p36" descr="Google Shape;379;p36"/>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grpSp>
        <p:nvGrpSpPr>
          <p:cNvPr id="464" name="Google Shape;380;p36"/>
          <p:cNvGrpSpPr/>
          <p:nvPr/>
        </p:nvGrpSpPr>
        <p:grpSpPr>
          <a:xfrm>
            <a:off x="4403055" y="1858048"/>
            <a:ext cx="3613297" cy="1489502"/>
            <a:chOff x="0" y="0"/>
            <a:chExt cx="3613296" cy="1489500"/>
          </a:xfrm>
        </p:grpSpPr>
        <p:sp>
          <p:nvSpPr>
            <p:cNvPr id="462" name="Google Shape;381;p36"/>
            <p:cNvSpPr txBox="1"/>
            <p:nvPr/>
          </p:nvSpPr>
          <p:spPr>
            <a:xfrm>
              <a:off x="12" y="742730"/>
              <a:ext cx="3613285" cy="746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lnSpc>
                  <a:spcPct val="115000"/>
                </a:lnSpc>
                <a:spcBef>
                  <a:spcPts val="1200"/>
                </a:spcBef>
                <a:defRPr>
                  <a:solidFill>
                    <a:schemeClr val="accent2">
                      <a:lumOff val="21764"/>
                    </a:schemeClr>
                  </a:solidFill>
                  <a:latin typeface="Lato"/>
                  <a:ea typeface="Lato"/>
                  <a:cs typeface="Lato"/>
                  <a:sym typeface="Lato"/>
                </a:defRPr>
              </a:lvl1pPr>
            </a:lstStyle>
            <a:p>
              <a:pPr/>
              <a:r>
                <a:t>HDB attributes are valued differently by buyers based on their needs. We can further tailor the model based on buyer archetypes</a:t>
              </a:r>
            </a:p>
          </p:txBody>
        </p:sp>
        <p:sp>
          <p:nvSpPr>
            <p:cNvPr id="463" name="Google Shape;382;p36"/>
            <p:cNvSpPr txBox="1"/>
            <p:nvPr/>
          </p:nvSpPr>
          <p:spPr>
            <a:xfrm>
              <a:off x="0" y="0"/>
              <a:ext cx="3419551" cy="745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2300">
                  <a:solidFill>
                    <a:schemeClr val="accent1"/>
                  </a:solidFill>
                  <a:latin typeface="Lato Black"/>
                  <a:ea typeface="Lato Black"/>
                  <a:cs typeface="Lato Black"/>
                  <a:sym typeface="Lato Black"/>
                </a:defRPr>
              </a:lvl1pPr>
            </a:lstStyle>
            <a:p>
              <a:pPr/>
              <a:r>
                <a:t>… are you an average buyer?</a:t>
              </a:r>
            </a:p>
          </p:txBody>
        </p:sp>
      </p:grpSp>
      <p:sp>
        <p:nvSpPr>
          <p:cNvPr id="465" name="Google Shape;383;p36"/>
          <p:cNvSpPr txBox="1"/>
          <p:nvPr>
            <p:ph type="sldNum" sz="quarter" idx="4294967295"/>
          </p:nvPr>
        </p:nvSpPr>
        <p:spPr>
          <a:xfrm>
            <a:off x="8684345" y="4663216"/>
            <a:ext cx="336814" cy="318397"/>
          </a:xfrm>
          <a:prstGeom prst="rect">
            <a:avLst/>
          </a:prstGeom>
          <a:extLst>
            <a:ext uri="{C572A759-6A51-4108-AA02-DFA0A04FC94B}">
              <ma14:wrappingTextBoxFlag xmlns:ma14="http://schemas.microsoft.com/office/mac/drawingml/2011/main" val="1"/>
            </a:ext>
          </a:extLst>
        </p:spPr>
        <p:txBody>
          <a:bodyPr anchor="t"/>
          <a:lstStyle>
            <a:lvl1pPr>
              <a:defRPr b="1">
                <a:solidFill>
                  <a:srgbClr val="FFFFFF"/>
                </a:solidFill>
              </a:defRPr>
            </a:lvl1pPr>
          </a:lstStyle>
          <a:p>
            <a:pPr/>
            <a:fld id="{86CB4B4D-7CA3-9044-876B-883B54F8677D}" type="slidenum"/>
          </a:p>
        </p:txBody>
      </p:sp>
      <p:grpSp>
        <p:nvGrpSpPr>
          <p:cNvPr id="468" name="Google Shape;384;p36"/>
          <p:cNvGrpSpPr/>
          <p:nvPr/>
        </p:nvGrpSpPr>
        <p:grpSpPr>
          <a:xfrm>
            <a:off x="547799" y="-861"/>
            <a:ext cx="3288816" cy="5143294"/>
            <a:chOff x="0" y="0"/>
            <a:chExt cx="3288815" cy="5143292"/>
          </a:xfrm>
        </p:grpSpPr>
        <p:pic>
          <p:nvPicPr>
            <p:cNvPr id="466" name="Google Shape;385;p36" descr="Google Shape;385;p36"/>
            <p:cNvPicPr>
              <a:picLocks noChangeAspect="1"/>
            </p:cNvPicPr>
            <p:nvPr/>
          </p:nvPicPr>
          <p:blipFill>
            <a:blip r:embed="rId4">
              <a:extLst/>
            </a:blip>
            <a:stretch>
              <a:fillRect/>
            </a:stretch>
          </p:blipFill>
          <p:spPr>
            <a:xfrm>
              <a:off x="0" y="-1"/>
              <a:ext cx="3288816" cy="5143294"/>
            </a:xfrm>
            <a:prstGeom prst="rect">
              <a:avLst/>
            </a:prstGeom>
            <a:ln w="12700" cap="flat">
              <a:noFill/>
              <a:miter lim="400000"/>
            </a:ln>
            <a:effectLst/>
          </p:spPr>
        </p:pic>
        <p:sp>
          <p:nvSpPr>
            <p:cNvPr id="467" name="Google Shape;386;p36"/>
            <p:cNvSpPr/>
            <p:nvPr/>
          </p:nvSpPr>
          <p:spPr>
            <a:xfrm>
              <a:off x="629180" y="794078"/>
              <a:ext cx="1995062" cy="3535703"/>
            </a:xfrm>
            <a:prstGeom prst="rect">
              <a:avLst/>
            </a:prstGeom>
            <a:solidFill>
              <a:srgbClr val="D8D8D8"/>
            </a:solidFill>
            <a:ln w="12700" cap="flat">
              <a:noFill/>
              <a:miter lim="400000"/>
            </a:ln>
            <a:effectLst/>
          </p:spPr>
          <p:txBody>
            <a:bodyPr wrap="square" lIns="0" tIns="0" rIns="0" bIns="0" numCol="1" anchor="ctr">
              <a:noAutofit/>
            </a:bodyPr>
            <a:lstStyle/>
            <a:p>
              <a:pPr algn="ctr">
                <a:defRPr sz="2700">
                  <a:solidFill>
                    <a:srgbClr val="FFFFFF"/>
                  </a:solidFill>
                  <a:latin typeface="Calibri"/>
                  <a:ea typeface="Calibri"/>
                  <a:cs typeface="Calibri"/>
                  <a:sym typeface="Calibri"/>
                </a:defRPr>
              </a:pPr>
            </a:p>
          </p:txBody>
        </p:sp>
      </p:grpSp>
      <p:grpSp>
        <p:nvGrpSpPr>
          <p:cNvPr id="471" name="Google Shape;387;p36"/>
          <p:cNvGrpSpPr/>
          <p:nvPr/>
        </p:nvGrpSpPr>
        <p:grpSpPr>
          <a:xfrm>
            <a:off x="1177628" y="793294"/>
            <a:ext cx="1995601" cy="3535799"/>
            <a:chOff x="0" y="0"/>
            <a:chExt cx="1995600" cy="3535798"/>
          </a:xfrm>
        </p:grpSpPr>
        <p:sp>
          <p:nvSpPr>
            <p:cNvPr id="469" name="Rectangle"/>
            <p:cNvSpPr/>
            <p:nvPr/>
          </p:nvSpPr>
          <p:spPr>
            <a:xfrm>
              <a:off x="0" y="0"/>
              <a:ext cx="1995601" cy="3535799"/>
            </a:xfrm>
            <a:prstGeom prst="rect">
              <a:avLst/>
            </a:prstGeom>
            <a:solidFill>
              <a:srgbClr val="F2F2F2"/>
            </a:solidFill>
            <a:ln w="12700" cap="flat">
              <a:noFill/>
              <a:miter lim="400000"/>
            </a:ln>
            <a:effectLst/>
          </p:spPr>
          <p:txBody>
            <a:bodyPr wrap="square" lIns="0" tIns="0" rIns="0" bIns="0" numCol="1" anchor="t">
              <a:noAutofit/>
            </a:bodyPr>
            <a:lstStyle/>
            <a:p>
              <a:pPr/>
            </a:p>
          </p:txBody>
        </p:sp>
        <p:pic>
          <p:nvPicPr>
            <p:cNvPr id="470" name="image19.png" descr="image19.png"/>
            <p:cNvPicPr>
              <a:picLocks noChangeAspect="1"/>
            </p:cNvPicPr>
            <p:nvPr/>
          </p:nvPicPr>
          <p:blipFill>
            <a:blip r:embed="rId5">
              <a:extLst/>
            </a:blip>
            <a:srcRect l="0" t="7081" r="0" b="7073"/>
            <a:stretch>
              <a:fillRect/>
            </a:stretch>
          </p:blipFill>
          <p:spPr>
            <a:xfrm>
              <a:off x="0" y="-1"/>
              <a:ext cx="1995601" cy="3535800"/>
            </a:xfrm>
            <a:prstGeom prst="rect">
              <a:avLst/>
            </a:prstGeom>
            <a:ln w="12700" cap="flat">
              <a:noFill/>
              <a:miter lim="400000"/>
            </a:ln>
            <a:effectLst/>
          </p:spPr>
        </p:pic>
      </p:grpSp>
      <p:grpSp>
        <p:nvGrpSpPr>
          <p:cNvPr id="474" name="Google Shape;388;p36"/>
          <p:cNvGrpSpPr/>
          <p:nvPr/>
        </p:nvGrpSpPr>
        <p:grpSpPr>
          <a:xfrm>
            <a:off x="1750624" y="3926399"/>
            <a:ext cx="1292125" cy="291776"/>
            <a:chOff x="0" y="0"/>
            <a:chExt cx="1292124" cy="291774"/>
          </a:xfrm>
        </p:grpSpPr>
        <p:sp>
          <p:nvSpPr>
            <p:cNvPr id="472" name="Rectangle"/>
            <p:cNvSpPr/>
            <p:nvPr/>
          </p:nvSpPr>
          <p:spPr>
            <a:xfrm>
              <a:off x="0" y="0"/>
              <a:ext cx="1292125" cy="291775"/>
            </a:xfrm>
            <a:prstGeom prst="rect">
              <a:avLst/>
            </a:prstGeom>
            <a:solidFill>
              <a:srgbClr val="F2F2F2"/>
            </a:solidFill>
            <a:ln w="12700" cap="flat">
              <a:noFill/>
              <a:miter lim="400000"/>
            </a:ln>
            <a:effectLst/>
          </p:spPr>
          <p:txBody>
            <a:bodyPr wrap="square" lIns="0" tIns="0" rIns="0" bIns="0" numCol="1" anchor="t">
              <a:noAutofit/>
            </a:bodyPr>
            <a:lstStyle/>
            <a:p>
              <a:pPr/>
            </a:p>
          </p:txBody>
        </p:sp>
        <p:pic>
          <p:nvPicPr>
            <p:cNvPr id="473" name="image33.png" descr="image33.png"/>
            <p:cNvPicPr>
              <a:picLocks noChangeAspect="1"/>
            </p:cNvPicPr>
            <p:nvPr/>
          </p:nvPicPr>
          <p:blipFill>
            <a:blip r:embed="rId6">
              <a:extLst/>
            </a:blip>
            <a:srcRect l="28707" t="83150" r="6545" b="9764"/>
            <a:stretch>
              <a:fillRect/>
            </a:stretch>
          </p:blipFill>
          <p:spPr>
            <a:xfrm>
              <a:off x="-1" y="0"/>
              <a:ext cx="1292126" cy="291775"/>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74"/>
                                        </p:tgtEl>
                                        <p:attrNameLst>
                                          <p:attrName>style.visibility</p:attrName>
                                        </p:attrNameLst>
                                      </p:cBhvr>
                                      <p:to>
                                        <p:strVal val="visible"/>
                                      </p:to>
                                    </p:set>
                                    <p:anim calcmode="lin" valueType="num">
                                      <p:cBhvr>
                                        <p:cTn id="7" dur="1000" fill="hold"/>
                                        <p:tgtEl>
                                          <p:spTgt spid="474"/>
                                        </p:tgtEl>
                                        <p:attrNameLst>
                                          <p:attrName>ppt_x</p:attrName>
                                        </p:attrNameLst>
                                      </p:cBhvr>
                                      <p:tavLst>
                                        <p:tav tm="0">
                                          <p:val>
                                            <p:strVal val="0-#ppt_w/2"/>
                                          </p:val>
                                        </p:tav>
                                        <p:tav tm="100000">
                                          <p:val>
                                            <p:strVal val="#ppt_x"/>
                                          </p:val>
                                        </p:tav>
                                      </p:tavLst>
                                    </p:anim>
                                    <p:anim calcmode="lin" valueType="num">
                                      <p:cBhvr>
                                        <p:cTn id="8" dur="1000" fill="hold"/>
                                        <p:tgtEl>
                                          <p:spTgt spid="4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4"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8" name="Google Shape;394;p37" descr="Google Shape;394;p37"/>
          <p:cNvPicPr>
            <a:picLocks noChangeAspect="1"/>
          </p:cNvPicPr>
          <p:nvPr/>
        </p:nvPicPr>
        <p:blipFill>
          <a:blip r:embed="rId2">
            <a:extLst/>
          </a:blip>
          <a:stretch>
            <a:fillRect/>
          </a:stretch>
        </p:blipFill>
        <p:spPr>
          <a:xfrm>
            <a:off x="0" y="27"/>
            <a:ext cx="9141618" cy="5143447"/>
          </a:xfrm>
          <a:prstGeom prst="rect">
            <a:avLst/>
          </a:prstGeom>
          <a:ln w="12700">
            <a:miter lim="400000"/>
          </a:ln>
        </p:spPr>
      </p:pic>
      <p:grpSp>
        <p:nvGrpSpPr>
          <p:cNvPr id="481" name="Google Shape;395;p37"/>
          <p:cNvGrpSpPr/>
          <p:nvPr/>
        </p:nvGrpSpPr>
        <p:grpSpPr>
          <a:xfrm>
            <a:off x="1779437" y="2143834"/>
            <a:ext cx="4332540" cy="863656"/>
            <a:chOff x="0" y="0"/>
            <a:chExt cx="4332539" cy="863655"/>
          </a:xfrm>
        </p:grpSpPr>
        <p:sp>
          <p:nvSpPr>
            <p:cNvPr id="479" name="Google Shape;396;p37"/>
            <p:cNvSpPr txBox="1"/>
            <p:nvPr/>
          </p:nvSpPr>
          <p:spPr>
            <a:xfrm>
              <a:off x="0" y="0"/>
              <a:ext cx="4332539" cy="491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2">
                      <a:lumOff val="21764"/>
                    </a:schemeClr>
                  </a:solidFill>
                  <a:latin typeface="Lato Black"/>
                  <a:ea typeface="Lato Black"/>
                  <a:cs typeface="Lato Black"/>
                  <a:sym typeface="Lato Black"/>
                </a:defRPr>
              </a:lvl1pPr>
            </a:lstStyle>
            <a:p>
              <a:pPr/>
              <a:r>
                <a:t>THANK YOU</a:t>
              </a:r>
            </a:p>
          </p:txBody>
        </p:sp>
        <p:sp>
          <p:nvSpPr>
            <p:cNvPr id="480" name="Google Shape;397;p37"/>
            <p:cNvSpPr txBox="1"/>
            <p:nvPr/>
          </p:nvSpPr>
          <p:spPr>
            <a:xfrm>
              <a:off x="51874" y="613455"/>
              <a:ext cx="3134433" cy="25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a:solidFill>
                    <a:schemeClr val="accent2">
                      <a:lumOff val="21764"/>
                    </a:schemeClr>
                  </a:solidFill>
                  <a:latin typeface="Lato"/>
                  <a:ea typeface="Lato"/>
                  <a:cs typeface="Lato"/>
                  <a:sym typeface="Lato"/>
                </a:defRPr>
              </a:lvl1pPr>
            </a:lstStyle>
            <a:p>
              <a:pPr/>
              <a:r>
                <a:t>Q&amp;A</a:t>
              </a:r>
            </a:p>
          </p:txBody>
        </p:sp>
      </p:grpSp>
      <p:sp>
        <p:nvSpPr>
          <p:cNvPr id="482" name="Google Shape;398;p37"/>
          <p:cNvSpPr/>
          <p:nvPr/>
        </p:nvSpPr>
        <p:spPr>
          <a:xfrm>
            <a:off x="4310243" y="777686"/>
            <a:ext cx="523531" cy="523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FFFFF"/>
          </a:solidFill>
          <a:ln w="12700">
            <a:miter lim="400000"/>
          </a:ln>
        </p:spPr>
        <p:txBody>
          <a:bodyPr lIns="0" tIns="0" rIns="0" bIns="0" anchor="ctr"/>
          <a:lstStyle/>
          <a:p>
            <a:pPr>
              <a:defRPr sz="11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Google Shape;79;p20" descr="Google Shape;79;p20"/>
          <p:cNvPicPr>
            <a:picLocks noChangeAspect="1"/>
          </p:cNvPicPr>
          <p:nvPr/>
        </p:nvPicPr>
        <p:blipFill>
          <a:blip r:embed="rId3">
            <a:extLst/>
          </a:blip>
          <a:stretch>
            <a:fillRect/>
          </a:stretch>
        </p:blipFill>
        <p:spPr>
          <a:xfrm>
            <a:off x="322320" y="0"/>
            <a:ext cx="8819385" cy="5143500"/>
          </a:xfrm>
          <a:prstGeom prst="rect">
            <a:avLst/>
          </a:prstGeom>
          <a:ln w="12700">
            <a:miter lim="400000"/>
          </a:ln>
        </p:spPr>
      </p:pic>
      <p:grpSp>
        <p:nvGrpSpPr>
          <p:cNvPr id="167" name="Google Shape;80;p20"/>
          <p:cNvGrpSpPr/>
          <p:nvPr/>
        </p:nvGrpSpPr>
        <p:grpSpPr>
          <a:xfrm>
            <a:off x="3964706" y="530984"/>
            <a:ext cx="4351333" cy="3642527"/>
            <a:chOff x="0" y="0"/>
            <a:chExt cx="4351331" cy="3642525"/>
          </a:xfrm>
        </p:grpSpPr>
        <p:sp>
          <p:nvSpPr>
            <p:cNvPr id="165" name="Google Shape;81;p20"/>
            <p:cNvSpPr txBox="1"/>
            <p:nvPr/>
          </p:nvSpPr>
          <p:spPr>
            <a:xfrm>
              <a:off x="0" y="0"/>
              <a:ext cx="4002713" cy="61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800">
                  <a:solidFill>
                    <a:schemeClr val="accent1"/>
                  </a:solidFill>
                  <a:latin typeface="Lato Black"/>
                  <a:ea typeface="Lato Black"/>
                  <a:cs typeface="Lato Black"/>
                  <a:sym typeface="Lato Black"/>
                </a:defRPr>
              </a:lvl1pPr>
            </a:lstStyle>
            <a:p>
              <a:pPr/>
              <a:r>
                <a:t>The Problem</a:t>
              </a:r>
            </a:p>
          </p:txBody>
        </p:sp>
        <p:sp>
          <p:nvSpPr>
            <p:cNvPr id="166" name="Google Shape;82;p20"/>
            <p:cNvSpPr txBox="1"/>
            <p:nvPr/>
          </p:nvSpPr>
          <p:spPr>
            <a:xfrm>
              <a:off x="23618" y="726315"/>
              <a:ext cx="4327714" cy="29162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0775" tIns="40775" rIns="40775" bIns="40775" numCol="1" anchor="t">
              <a:spAutoFit/>
            </a:bodyPr>
            <a:lstStyle/>
            <a:p>
              <a:pPr marL="457200" indent="-330200">
                <a:lnSpc>
                  <a:spcPct val="153535"/>
                </a:lnSpc>
                <a:buClr>
                  <a:srgbClr val="000000"/>
                </a:buClr>
                <a:buSzPts val="1600"/>
                <a:buFont typeface="Helvetica"/>
                <a:buChar char="●"/>
                <a:defRPr sz="1600">
                  <a:latin typeface="Lato"/>
                  <a:ea typeface="Lato"/>
                  <a:cs typeface="Lato"/>
                  <a:sym typeface="Lato"/>
                </a:defRPr>
              </a:pPr>
              <a:r>
                <a:t>Using historical resale HDB transaction data, can we more accurately predict HDB Resale Price for a potential buyer to determine the estimated market value of the HDB flat they are interested in?</a:t>
              </a:r>
            </a:p>
            <a:p>
              <a:pPr marL="457200" indent="-330200">
                <a:lnSpc>
                  <a:spcPct val="153535"/>
                </a:lnSpc>
                <a:buClr>
                  <a:srgbClr val="000000"/>
                </a:buClr>
                <a:buSzPts val="1600"/>
                <a:buFont typeface="Helvetica"/>
                <a:buChar char="●"/>
                <a:defRPr sz="1600">
                  <a:latin typeface="Lato"/>
                  <a:ea typeface="Lato"/>
                  <a:cs typeface="Lato"/>
                  <a:sym typeface="Lato"/>
                </a:defRPr>
              </a:pPr>
              <a:r>
                <a:t>Can this help a buyer to understand what factor play a larger part in  influencing HDB Resale Price</a:t>
              </a:r>
            </a:p>
          </p:txBody>
        </p:sp>
      </p:grpSp>
      <p:sp>
        <p:nvSpPr>
          <p:cNvPr id="168" name="Google Shape;83;p20"/>
          <p:cNvSpPr/>
          <p:nvPr/>
        </p:nvSpPr>
        <p:spPr>
          <a:xfrm>
            <a:off x="555216" y="1077685"/>
            <a:ext cx="2988902" cy="2988000"/>
          </a:xfrm>
          <a:prstGeom prst="rect">
            <a:avLst/>
          </a:prstGeom>
          <a:solidFill>
            <a:srgbClr val="D8D8D8"/>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grpSp>
        <p:nvGrpSpPr>
          <p:cNvPr id="171" name="Google Shape;84;p20"/>
          <p:cNvGrpSpPr/>
          <p:nvPr/>
        </p:nvGrpSpPr>
        <p:grpSpPr>
          <a:xfrm>
            <a:off x="555216" y="1077684"/>
            <a:ext cx="2988001" cy="2988001"/>
            <a:chOff x="0" y="0"/>
            <a:chExt cx="2987999" cy="2987999"/>
          </a:xfrm>
        </p:grpSpPr>
        <p:sp>
          <p:nvSpPr>
            <p:cNvPr id="169" name="Square"/>
            <p:cNvSpPr/>
            <p:nvPr/>
          </p:nvSpPr>
          <p:spPr>
            <a:xfrm>
              <a:off x="0" y="0"/>
              <a:ext cx="2988000" cy="2988000"/>
            </a:xfrm>
            <a:prstGeom prst="rect">
              <a:avLst/>
            </a:prstGeom>
            <a:solidFill>
              <a:srgbClr val="F2F2F2"/>
            </a:solidFill>
            <a:ln w="12700" cap="flat">
              <a:noFill/>
              <a:miter lim="400000"/>
            </a:ln>
            <a:effectLst/>
          </p:spPr>
          <p:txBody>
            <a:bodyPr wrap="square" lIns="0" tIns="0" rIns="0" bIns="0" numCol="1" anchor="t">
              <a:noAutofit/>
            </a:bodyPr>
            <a:lstStyle/>
            <a:p>
              <a:pPr/>
            </a:p>
          </p:txBody>
        </p:sp>
        <p:pic>
          <p:nvPicPr>
            <p:cNvPr id="170" name="image8.jpeg" descr="image8.jpeg"/>
            <p:cNvPicPr>
              <a:picLocks noChangeAspect="1"/>
            </p:cNvPicPr>
            <p:nvPr/>
          </p:nvPicPr>
          <p:blipFill>
            <a:blip r:embed="rId4">
              <a:extLst/>
            </a:blip>
            <a:srcRect l="12502" t="0" r="12494" b="0"/>
            <a:stretch>
              <a:fillRect/>
            </a:stretch>
          </p:blipFill>
          <p:spPr>
            <a:xfrm>
              <a:off x="0" y="0"/>
              <a:ext cx="2988000" cy="2988000"/>
            </a:xfrm>
            <a:prstGeom prst="rect">
              <a:avLst/>
            </a:prstGeom>
            <a:ln w="12700" cap="flat">
              <a:noFill/>
              <a:miter lim="400000"/>
            </a:ln>
            <a:effectLst/>
          </p:spPr>
        </p:pic>
      </p:grpSp>
      <p:sp>
        <p:nvSpPr>
          <p:cNvPr id="172" name="Google Shape;85;p20"/>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Google Shape;91;p21" descr="Google Shape;91;p21"/>
          <p:cNvPicPr>
            <a:picLocks noChangeAspect="1"/>
          </p:cNvPicPr>
          <p:nvPr/>
        </p:nvPicPr>
        <p:blipFill>
          <a:blip r:embed="rId2">
            <a:extLst/>
          </a:blip>
          <a:stretch>
            <a:fillRect/>
          </a:stretch>
        </p:blipFill>
        <p:spPr>
          <a:xfrm>
            <a:off x="322320" y="0"/>
            <a:ext cx="8819385" cy="5143500"/>
          </a:xfrm>
          <a:prstGeom prst="rect">
            <a:avLst/>
          </a:prstGeom>
          <a:ln w="12700">
            <a:miter lim="400000"/>
          </a:ln>
        </p:spPr>
      </p:pic>
      <p:grpSp>
        <p:nvGrpSpPr>
          <p:cNvPr id="177" name="Google Shape;92;p21"/>
          <p:cNvGrpSpPr/>
          <p:nvPr/>
        </p:nvGrpSpPr>
        <p:grpSpPr>
          <a:xfrm>
            <a:off x="547799" y="-861"/>
            <a:ext cx="3288816" cy="5143294"/>
            <a:chOff x="0" y="0"/>
            <a:chExt cx="3288815" cy="5143292"/>
          </a:xfrm>
        </p:grpSpPr>
        <p:pic>
          <p:nvPicPr>
            <p:cNvPr id="175" name="Google Shape;93;p21" descr="Google Shape;93;p21"/>
            <p:cNvPicPr>
              <a:picLocks noChangeAspect="1"/>
            </p:cNvPicPr>
            <p:nvPr/>
          </p:nvPicPr>
          <p:blipFill>
            <a:blip r:embed="rId3">
              <a:extLst/>
            </a:blip>
            <a:stretch>
              <a:fillRect/>
            </a:stretch>
          </p:blipFill>
          <p:spPr>
            <a:xfrm>
              <a:off x="0" y="-1"/>
              <a:ext cx="3288816" cy="5143294"/>
            </a:xfrm>
            <a:prstGeom prst="rect">
              <a:avLst/>
            </a:prstGeom>
            <a:ln w="12700" cap="flat">
              <a:noFill/>
              <a:miter lim="400000"/>
            </a:ln>
            <a:effectLst/>
          </p:spPr>
        </p:pic>
        <p:sp>
          <p:nvSpPr>
            <p:cNvPr id="176" name="Google Shape;94;p21"/>
            <p:cNvSpPr/>
            <p:nvPr/>
          </p:nvSpPr>
          <p:spPr>
            <a:xfrm>
              <a:off x="629180" y="794078"/>
              <a:ext cx="1995062" cy="3535703"/>
            </a:xfrm>
            <a:prstGeom prst="rect">
              <a:avLst/>
            </a:prstGeom>
            <a:solidFill>
              <a:srgbClr val="D8D8D8"/>
            </a:solidFill>
            <a:ln w="12700" cap="flat">
              <a:noFill/>
              <a:miter lim="400000"/>
            </a:ln>
            <a:effectLst/>
          </p:spPr>
          <p:txBody>
            <a:bodyPr wrap="square" lIns="0" tIns="0" rIns="0" bIns="0" numCol="1" anchor="ctr">
              <a:noAutofit/>
            </a:bodyPr>
            <a:lstStyle/>
            <a:p>
              <a:pPr algn="ctr">
                <a:defRPr sz="2700">
                  <a:solidFill>
                    <a:srgbClr val="FFFFFF"/>
                  </a:solidFill>
                  <a:latin typeface="Calibri"/>
                  <a:ea typeface="Calibri"/>
                  <a:cs typeface="Calibri"/>
                  <a:sym typeface="Calibri"/>
                </a:defRPr>
              </a:pPr>
            </a:p>
          </p:txBody>
        </p:sp>
      </p:grpSp>
      <p:sp>
        <p:nvSpPr>
          <p:cNvPr id="178" name="Google Shape;95;p21"/>
          <p:cNvSpPr txBox="1"/>
          <p:nvPr/>
        </p:nvSpPr>
        <p:spPr>
          <a:xfrm>
            <a:off x="4403024" y="1261499"/>
            <a:ext cx="3254601" cy="2625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p>
            <a:pPr>
              <a:defRPr>
                <a:latin typeface="Lato"/>
                <a:ea typeface="Lato"/>
                <a:cs typeface="Lato"/>
                <a:sym typeface="Lato"/>
              </a:defRPr>
            </a:pPr>
            <a:r>
              <a:t>Different property agents, friends, websites all talk about various HDB attributes being important</a:t>
            </a:r>
          </a:p>
          <a:p>
            <a:pPr/>
            <a:endParaRPr>
              <a:latin typeface="Lato"/>
              <a:ea typeface="Lato"/>
              <a:cs typeface="Lato"/>
              <a:sym typeface="Lato"/>
            </a:endParaRPr>
          </a:p>
          <a:p>
            <a:pPr/>
            <a:endParaRPr>
              <a:latin typeface="Lato"/>
              <a:ea typeface="Lato"/>
              <a:cs typeface="Lato"/>
              <a:sym typeface="Lato"/>
            </a:endParaRPr>
          </a:p>
          <a:p>
            <a:pPr/>
            <a:endParaRPr>
              <a:latin typeface="Lato"/>
              <a:ea typeface="Lato"/>
              <a:cs typeface="Lato"/>
              <a:sym typeface="Lato"/>
            </a:endParaRPr>
          </a:p>
          <a:p>
            <a:pPr/>
            <a:endParaRPr>
              <a:latin typeface="Lato"/>
              <a:ea typeface="Lato"/>
              <a:cs typeface="Lato"/>
              <a:sym typeface="Lato"/>
            </a:endParaRPr>
          </a:p>
          <a:p>
            <a:pPr/>
            <a:endParaRPr>
              <a:latin typeface="Lato"/>
              <a:ea typeface="Lato"/>
              <a:cs typeface="Lato"/>
              <a:sym typeface="Lato"/>
            </a:endParaRPr>
          </a:p>
          <a:p>
            <a:pPr/>
            <a:endParaRPr>
              <a:latin typeface="Lato"/>
              <a:ea typeface="Lato"/>
              <a:cs typeface="Lato"/>
              <a:sym typeface="Lato"/>
            </a:endParaRPr>
          </a:p>
          <a:p>
            <a:pPr/>
            <a:endParaRPr>
              <a:latin typeface="Lato"/>
              <a:ea typeface="Lato"/>
              <a:cs typeface="Lato"/>
              <a:sym typeface="Lato"/>
            </a:endParaRPr>
          </a:p>
          <a:p>
            <a:pPr>
              <a:defRPr>
                <a:latin typeface="Lato"/>
                <a:ea typeface="Lato"/>
                <a:cs typeface="Lato"/>
                <a:sym typeface="Lato"/>
              </a:defRPr>
            </a:pPr>
            <a:r>
              <a:t>Today, we will let the data speak for itself</a:t>
            </a:r>
          </a:p>
        </p:txBody>
      </p:sp>
      <p:sp>
        <p:nvSpPr>
          <p:cNvPr id="179" name="Google Shape;96;p21"/>
          <p:cNvSpPr txBox="1"/>
          <p:nvPr/>
        </p:nvSpPr>
        <p:spPr>
          <a:xfrm>
            <a:off x="4403024" y="1950524"/>
            <a:ext cx="3510201"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Who should you believe?</a:t>
            </a:r>
          </a:p>
        </p:txBody>
      </p:sp>
      <p:sp>
        <p:nvSpPr>
          <p:cNvPr id="180" name="Google Shape;97;p21"/>
          <p:cNvSpPr txBox="1"/>
          <p:nvPr/>
        </p:nvSpPr>
        <p:spPr>
          <a:xfrm>
            <a:off x="4403024" y="2565150"/>
            <a:ext cx="3510201" cy="7455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How much does each actually matter?</a:t>
            </a:r>
          </a:p>
        </p:txBody>
      </p:sp>
      <p:sp>
        <p:nvSpPr>
          <p:cNvPr id="181" name="Google Shape;98;p21"/>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grpSp>
        <p:nvGrpSpPr>
          <p:cNvPr id="184" name="Google Shape;99;p21"/>
          <p:cNvGrpSpPr/>
          <p:nvPr/>
        </p:nvGrpSpPr>
        <p:grpSpPr>
          <a:xfrm>
            <a:off x="1177628" y="793294"/>
            <a:ext cx="1995601" cy="3535799"/>
            <a:chOff x="0" y="0"/>
            <a:chExt cx="1995600" cy="3535798"/>
          </a:xfrm>
        </p:grpSpPr>
        <p:sp>
          <p:nvSpPr>
            <p:cNvPr id="182" name="Rectangle"/>
            <p:cNvSpPr/>
            <p:nvPr/>
          </p:nvSpPr>
          <p:spPr>
            <a:xfrm>
              <a:off x="0" y="0"/>
              <a:ext cx="1995601" cy="3535799"/>
            </a:xfrm>
            <a:prstGeom prst="rect">
              <a:avLst/>
            </a:prstGeom>
            <a:solidFill>
              <a:srgbClr val="F2F2F2"/>
            </a:solidFill>
            <a:ln w="12700" cap="flat">
              <a:noFill/>
              <a:miter lim="400000"/>
            </a:ln>
            <a:effectLst/>
          </p:spPr>
          <p:txBody>
            <a:bodyPr wrap="square" lIns="0" tIns="0" rIns="0" bIns="0" numCol="1" anchor="t">
              <a:noAutofit/>
            </a:bodyPr>
            <a:lstStyle/>
            <a:p>
              <a:pPr/>
            </a:p>
          </p:txBody>
        </p:sp>
        <p:pic>
          <p:nvPicPr>
            <p:cNvPr id="183" name="image19.png" descr="image19.png"/>
            <p:cNvPicPr>
              <a:picLocks noChangeAspect="1"/>
            </p:cNvPicPr>
            <p:nvPr/>
          </p:nvPicPr>
          <p:blipFill>
            <a:blip r:embed="rId4">
              <a:extLst/>
            </a:blip>
            <a:srcRect l="0" t="7081" r="0" b="7073"/>
            <a:stretch>
              <a:fillRect/>
            </a:stretch>
          </p:blipFill>
          <p:spPr>
            <a:xfrm>
              <a:off x="0" y="-1"/>
              <a:ext cx="1995601" cy="35358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Google Shape;105;p22" descr="Google Shape;105;p22"/>
          <p:cNvPicPr>
            <a:picLocks noChangeAspect="1"/>
          </p:cNvPicPr>
          <p:nvPr/>
        </p:nvPicPr>
        <p:blipFill>
          <a:blip r:embed="rId2">
            <a:extLst/>
          </a:blip>
          <a:stretch>
            <a:fillRect/>
          </a:stretch>
        </p:blipFill>
        <p:spPr>
          <a:xfrm>
            <a:off x="322320" y="0"/>
            <a:ext cx="8819385" cy="5143500"/>
          </a:xfrm>
          <a:prstGeom prst="rect">
            <a:avLst/>
          </a:prstGeom>
          <a:ln w="12700">
            <a:miter lim="400000"/>
          </a:ln>
        </p:spPr>
      </p:pic>
      <p:sp>
        <p:nvSpPr>
          <p:cNvPr id="187" name="Google Shape;106;p22"/>
          <p:cNvSpPr txBox="1"/>
          <p:nvPr/>
        </p:nvSpPr>
        <p:spPr>
          <a:xfrm>
            <a:off x="701250" y="657449"/>
            <a:ext cx="7809802" cy="11011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Taking a data-driven approach, these are the most important factors affecting the price you can expect to pay</a:t>
            </a:r>
          </a:p>
        </p:txBody>
      </p:sp>
      <p:grpSp>
        <p:nvGrpSpPr>
          <p:cNvPr id="191" name="Google Shape;107;p22"/>
          <p:cNvGrpSpPr/>
          <p:nvPr/>
        </p:nvGrpSpPr>
        <p:grpSpPr>
          <a:xfrm>
            <a:off x="453674" y="1721687"/>
            <a:ext cx="2746476" cy="694401"/>
            <a:chOff x="0" y="0"/>
            <a:chExt cx="2746475" cy="694400"/>
          </a:xfrm>
        </p:grpSpPr>
        <p:pic>
          <p:nvPicPr>
            <p:cNvPr id="188" name="Google Shape;108;p22" descr="Google Shape;108;p22"/>
            <p:cNvPicPr>
              <a:picLocks noChangeAspect="1"/>
            </p:cNvPicPr>
            <p:nvPr/>
          </p:nvPicPr>
          <p:blipFill>
            <a:blip r:embed="rId3">
              <a:extLst/>
            </a:blip>
            <a:stretch>
              <a:fillRect/>
            </a:stretch>
          </p:blipFill>
          <p:spPr>
            <a:xfrm>
              <a:off x="0" y="0"/>
              <a:ext cx="694401" cy="694401"/>
            </a:xfrm>
            <a:prstGeom prst="rect">
              <a:avLst/>
            </a:prstGeom>
            <a:ln w="12700" cap="flat">
              <a:noFill/>
              <a:miter lim="400000"/>
            </a:ln>
            <a:effectLst/>
          </p:spPr>
        </p:pic>
        <p:sp>
          <p:nvSpPr>
            <p:cNvPr id="189" name="Google Shape;109;p22"/>
            <p:cNvSpPr txBox="1"/>
            <p:nvPr/>
          </p:nvSpPr>
          <p:spPr>
            <a:xfrm>
              <a:off x="638774" y="114411"/>
              <a:ext cx="9353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Model</a:t>
              </a:r>
            </a:p>
            <a:p>
              <a:pPr algn="r">
                <a:defRPr b="1">
                  <a:solidFill>
                    <a:schemeClr val="accent5"/>
                  </a:solidFill>
                  <a:latin typeface="Lato Black"/>
                  <a:ea typeface="Lato Black"/>
                  <a:cs typeface="Lato Black"/>
                  <a:sym typeface="Lato Black"/>
                </a:defRPr>
              </a:pPr>
              <a:r>
                <a:t>Up to</a:t>
              </a:r>
            </a:p>
          </p:txBody>
        </p:sp>
        <p:sp>
          <p:nvSpPr>
            <p:cNvPr id="190" name="Google Shape;110;p22"/>
            <p:cNvSpPr txBox="1"/>
            <p:nvPr/>
          </p:nvSpPr>
          <p:spPr>
            <a:xfrm>
              <a:off x="1608374" y="98949"/>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$414k</a:t>
              </a:r>
            </a:p>
          </p:txBody>
        </p:sp>
      </p:grpSp>
      <p:grpSp>
        <p:nvGrpSpPr>
          <p:cNvPr id="195" name="Google Shape;111;p22"/>
          <p:cNvGrpSpPr/>
          <p:nvPr/>
        </p:nvGrpSpPr>
        <p:grpSpPr>
          <a:xfrm>
            <a:off x="1020550" y="2837688"/>
            <a:ext cx="2884025" cy="796701"/>
            <a:chOff x="0" y="0"/>
            <a:chExt cx="2884025" cy="796699"/>
          </a:xfrm>
        </p:grpSpPr>
        <p:sp>
          <p:nvSpPr>
            <p:cNvPr id="192" name="Google Shape;112;p22"/>
            <p:cNvSpPr txBox="1"/>
            <p:nvPr/>
          </p:nvSpPr>
          <p:spPr>
            <a:xfrm>
              <a:off x="1745924" y="99224"/>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$84k</a:t>
              </a:r>
            </a:p>
          </p:txBody>
        </p:sp>
        <p:pic>
          <p:nvPicPr>
            <p:cNvPr id="193" name="Google Shape;113;p22" descr="Google Shape;113;p22"/>
            <p:cNvPicPr>
              <a:picLocks noChangeAspect="1"/>
            </p:cNvPicPr>
            <p:nvPr/>
          </p:nvPicPr>
          <p:blipFill>
            <a:blip r:embed="rId4">
              <a:extLst/>
            </a:blip>
            <a:srcRect l="26453" t="26453" r="26458" b="26458"/>
            <a:stretch>
              <a:fillRect/>
            </a:stretch>
          </p:blipFill>
          <p:spPr>
            <a:xfrm>
              <a:off x="0" y="0"/>
              <a:ext cx="694945" cy="694945"/>
            </a:xfrm>
            <a:prstGeom prst="rect">
              <a:avLst/>
            </a:prstGeom>
            <a:ln w="12700" cap="flat">
              <a:noFill/>
              <a:miter lim="400000"/>
            </a:ln>
            <a:effectLst/>
          </p:spPr>
        </p:pic>
        <p:sp>
          <p:nvSpPr>
            <p:cNvPr id="194" name="Google Shape;114;p22"/>
            <p:cNvSpPr txBox="1"/>
            <p:nvPr/>
          </p:nvSpPr>
          <p:spPr>
            <a:xfrm>
              <a:off x="603699" y="114699"/>
              <a:ext cx="1108102" cy="68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Location</a:t>
              </a:r>
            </a:p>
            <a:p>
              <a:pPr algn="r">
                <a:defRPr b="1">
                  <a:solidFill>
                    <a:schemeClr val="accent5"/>
                  </a:solidFill>
                  <a:latin typeface="Lato Black"/>
                  <a:ea typeface="Lato Black"/>
                  <a:cs typeface="Lato Black"/>
                  <a:sym typeface="Lato Black"/>
                </a:defRPr>
              </a:pPr>
              <a:r>
                <a:t>Up to</a:t>
              </a:r>
            </a:p>
          </p:txBody>
        </p:sp>
      </p:grpSp>
      <p:grpSp>
        <p:nvGrpSpPr>
          <p:cNvPr id="199" name="Google Shape;115;p22"/>
          <p:cNvGrpSpPr/>
          <p:nvPr/>
        </p:nvGrpSpPr>
        <p:grpSpPr>
          <a:xfrm>
            <a:off x="1585950" y="3954500"/>
            <a:ext cx="2785500" cy="796676"/>
            <a:chOff x="0" y="0"/>
            <a:chExt cx="2785500" cy="796674"/>
          </a:xfrm>
        </p:grpSpPr>
        <p:pic>
          <p:nvPicPr>
            <p:cNvPr id="196" name="Google Shape;116;p22" descr="Google Shape;116;p22"/>
            <p:cNvPicPr>
              <a:picLocks noChangeAspect="1"/>
            </p:cNvPicPr>
            <p:nvPr/>
          </p:nvPicPr>
          <p:blipFill>
            <a:blip r:embed="rId5">
              <a:extLst/>
            </a:blip>
            <a:stretch>
              <a:fillRect/>
            </a:stretch>
          </p:blipFill>
          <p:spPr>
            <a:xfrm>
              <a:off x="0" y="0"/>
              <a:ext cx="694943" cy="694943"/>
            </a:xfrm>
            <a:prstGeom prst="rect">
              <a:avLst/>
            </a:prstGeom>
            <a:ln w="12700" cap="flat">
              <a:noFill/>
              <a:miter lim="400000"/>
            </a:ln>
            <a:effectLst/>
          </p:spPr>
        </p:pic>
        <p:sp>
          <p:nvSpPr>
            <p:cNvPr id="197" name="Google Shape;117;p22"/>
            <p:cNvSpPr txBox="1"/>
            <p:nvPr/>
          </p:nvSpPr>
          <p:spPr>
            <a:xfrm>
              <a:off x="677799" y="114674"/>
              <a:ext cx="935302" cy="68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Floor Level</a:t>
              </a:r>
            </a:p>
            <a:p>
              <a:pPr algn="r">
                <a:defRPr b="1">
                  <a:solidFill>
                    <a:schemeClr val="accent5"/>
                  </a:solidFill>
                  <a:latin typeface="Lato Black"/>
                  <a:ea typeface="Lato Black"/>
                  <a:cs typeface="Lato Black"/>
                  <a:sym typeface="Lato Black"/>
                </a:defRPr>
              </a:pPr>
              <a:r>
                <a:t>Up to</a:t>
              </a:r>
            </a:p>
          </p:txBody>
        </p:sp>
        <p:sp>
          <p:nvSpPr>
            <p:cNvPr id="198" name="Google Shape;118;p22"/>
            <p:cNvSpPr txBox="1"/>
            <p:nvPr/>
          </p:nvSpPr>
          <p:spPr>
            <a:xfrm>
              <a:off x="1647399" y="99212"/>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$75k</a:t>
              </a:r>
            </a:p>
          </p:txBody>
        </p:sp>
      </p:grpSp>
      <p:grpSp>
        <p:nvGrpSpPr>
          <p:cNvPr id="203" name="Google Shape;119;p22"/>
          <p:cNvGrpSpPr/>
          <p:nvPr/>
        </p:nvGrpSpPr>
        <p:grpSpPr>
          <a:xfrm>
            <a:off x="4926849" y="2832862"/>
            <a:ext cx="2859652" cy="704873"/>
            <a:chOff x="0" y="0"/>
            <a:chExt cx="2859650" cy="704872"/>
          </a:xfrm>
        </p:grpSpPr>
        <p:pic>
          <p:nvPicPr>
            <p:cNvPr id="200" name="Google Shape;120;p22" descr="Google Shape;120;p22"/>
            <p:cNvPicPr>
              <a:picLocks noChangeAspect="1"/>
            </p:cNvPicPr>
            <p:nvPr/>
          </p:nvPicPr>
          <p:blipFill>
            <a:blip r:embed="rId6">
              <a:extLst/>
            </a:blip>
            <a:srcRect l="0" t="0" r="0" b="6428"/>
            <a:stretch>
              <a:fillRect/>
            </a:stretch>
          </p:blipFill>
          <p:spPr>
            <a:xfrm>
              <a:off x="0" y="0"/>
              <a:ext cx="694945" cy="704873"/>
            </a:xfrm>
            <a:prstGeom prst="rect">
              <a:avLst/>
            </a:prstGeom>
            <a:ln w="12700" cap="flat">
              <a:noFill/>
              <a:miter lim="400000"/>
            </a:ln>
            <a:effectLst/>
          </p:spPr>
        </p:pic>
        <p:sp>
          <p:nvSpPr>
            <p:cNvPr id="201" name="Google Shape;121;p22"/>
            <p:cNvSpPr txBox="1"/>
            <p:nvPr/>
          </p:nvSpPr>
          <p:spPr>
            <a:xfrm>
              <a:off x="1721549" y="104049"/>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$63k</a:t>
              </a:r>
            </a:p>
          </p:txBody>
        </p:sp>
        <p:sp>
          <p:nvSpPr>
            <p:cNvPr id="202" name="Google Shape;122;p22"/>
            <p:cNvSpPr txBox="1"/>
            <p:nvPr/>
          </p:nvSpPr>
          <p:spPr>
            <a:xfrm>
              <a:off x="652549" y="119524"/>
              <a:ext cx="10349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HDB Height</a:t>
              </a:r>
            </a:p>
            <a:p>
              <a:pPr algn="r">
                <a:defRPr b="1">
                  <a:solidFill>
                    <a:schemeClr val="accent5"/>
                  </a:solidFill>
                  <a:latin typeface="Lato Black"/>
                  <a:ea typeface="Lato Black"/>
                  <a:cs typeface="Lato Black"/>
                  <a:sym typeface="Lato Black"/>
                </a:defRPr>
              </a:pPr>
              <a:r>
                <a:t>Up to</a:t>
              </a:r>
            </a:p>
          </p:txBody>
        </p:sp>
      </p:grpSp>
      <p:grpSp>
        <p:nvGrpSpPr>
          <p:cNvPr id="207" name="Google Shape;123;p22"/>
          <p:cNvGrpSpPr/>
          <p:nvPr/>
        </p:nvGrpSpPr>
        <p:grpSpPr>
          <a:xfrm>
            <a:off x="4468924" y="1721423"/>
            <a:ext cx="2613152" cy="694946"/>
            <a:chOff x="0" y="0"/>
            <a:chExt cx="2613151" cy="694944"/>
          </a:xfrm>
        </p:grpSpPr>
        <p:sp>
          <p:nvSpPr>
            <p:cNvPr id="204" name="Google Shape;124;p22"/>
            <p:cNvSpPr txBox="1"/>
            <p:nvPr/>
          </p:nvSpPr>
          <p:spPr>
            <a:xfrm>
              <a:off x="1475050" y="99213"/>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$73k</a:t>
              </a:r>
            </a:p>
          </p:txBody>
        </p:sp>
        <p:pic>
          <p:nvPicPr>
            <p:cNvPr id="205" name="Google Shape;125;p22" descr="Google Shape;125;p22"/>
            <p:cNvPicPr>
              <a:picLocks noChangeAspect="1"/>
            </p:cNvPicPr>
            <p:nvPr/>
          </p:nvPicPr>
          <p:blipFill>
            <a:blip r:embed="rId7">
              <a:extLst/>
            </a:blip>
            <a:stretch>
              <a:fillRect/>
            </a:stretch>
          </p:blipFill>
          <p:spPr>
            <a:xfrm>
              <a:off x="0" y="0"/>
              <a:ext cx="694945" cy="694945"/>
            </a:xfrm>
            <a:prstGeom prst="rect">
              <a:avLst/>
            </a:prstGeom>
            <a:ln w="12700" cap="flat">
              <a:noFill/>
              <a:miter lim="400000"/>
            </a:ln>
            <a:effectLst/>
          </p:spPr>
        </p:pic>
        <p:sp>
          <p:nvSpPr>
            <p:cNvPr id="206" name="Google Shape;126;p22"/>
            <p:cNvSpPr txBox="1"/>
            <p:nvPr/>
          </p:nvSpPr>
          <p:spPr>
            <a:xfrm>
              <a:off x="635900" y="114675"/>
              <a:ext cx="804802"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Flat Type</a:t>
              </a:r>
            </a:p>
            <a:p>
              <a:pPr algn="r">
                <a:defRPr b="1">
                  <a:solidFill>
                    <a:schemeClr val="accent5"/>
                  </a:solidFill>
                  <a:latin typeface="Lato Black"/>
                  <a:ea typeface="Lato Black"/>
                  <a:cs typeface="Lato Black"/>
                  <a:sym typeface="Lato Black"/>
                </a:defRPr>
              </a:pPr>
              <a:r>
                <a:t>Up to</a:t>
              </a:r>
            </a:p>
          </p:txBody>
        </p:sp>
      </p:grpSp>
      <p:grpSp>
        <p:nvGrpSpPr>
          <p:cNvPr id="211" name="Google Shape;127;p22"/>
          <p:cNvGrpSpPr/>
          <p:nvPr/>
        </p:nvGrpSpPr>
        <p:grpSpPr>
          <a:xfrm>
            <a:off x="5499125" y="3994599"/>
            <a:ext cx="2754251" cy="685018"/>
            <a:chOff x="0" y="0"/>
            <a:chExt cx="2754250" cy="685017"/>
          </a:xfrm>
        </p:grpSpPr>
        <p:sp>
          <p:nvSpPr>
            <p:cNvPr id="208" name="Google Shape;128;p22"/>
            <p:cNvSpPr txBox="1"/>
            <p:nvPr/>
          </p:nvSpPr>
          <p:spPr>
            <a:xfrm>
              <a:off x="1616149" y="59112"/>
              <a:ext cx="1138102" cy="49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lvl1pPr>
                <a:defRPr b="1" sz="3000">
                  <a:solidFill>
                    <a:schemeClr val="accent5"/>
                  </a:solidFill>
                  <a:latin typeface="Lato Black"/>
                  <a:ea typeface="Lato Black"/>
                  <a:cs typeface="Lato Black"/>
                  <a:sym typeface="Lato Black"/>
                </a:defRPr>
              </a:lvl1pPr>
            </a:lstStyle>
            <a:p>
              <a:pPr/>
              <a:r>
                <a:t>$32k</a:t>
              </a:r>
            </a:p>
          </p:txBody>
        </p:sp>
        <p:pic>
          <p:nvPicPr>
            <p:cNvPr id="209" name="Google Shape;129;p22" descr="Google Shape;129;p22"/>
            <p:cNvPicPr>
              <a:picLocks noChangeAspect="1"/>
            </p:cNvPicPr>
            <p:nvPr/>
          </p:nvPicPr>
          <p:blipFill>
            <a:blip r:embed="rId8">
              <a:extLst/>
            </a:blip>
            <a:srcRect l="22208" t="20121" r="22627" b="29334"/>
            <a:stretch>
              <a:fillRect/>
            </a:stretch>
          </p:blipFill>
          <p:spPr>
            <a:xfrm>
              <a:off x="0" y="0"/>
              <a:ext cx="694945" cy="685018"/>
            </a:xfrm>
            <a:prstGeom prst="rect">
              <a:avLst/>
            </a:prstGeom>
            <a:ln w="12700" cap="flat">
              <a:noFill/>
              <a:miter lim="400000"/>
            </a:ln>
            <a:effectLst/>
          </p:spPr>
        </p:pic>
        <p:sp>
          <p:nvSpPr>
            <p:cNvPr id="210" name="Google Shape;130;p22"/>
            <p:cNvSpPr txBox="1"/>
            <p:nvPr/>
          </p:nvSpPr>
          <p:spPr>
            <a:xfrm>
              <a:off x="646550" y="74574"/>
              <a:ext cx="935301" cy="46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49" tIns="17149" rIns="17149" bIns="17149" numCol="1" anchor="t">
              <a:spAutoFit/>
            </a:bodyPr>
            <a:lstStyle/>
            <a:p>
              <a:pPr>
                <a:defRPr b="1">
                  <a:solidFill>
                    <a:schemeClr val="accent5"/>
                  </a:solidFill>
                  <a:latin typeface="Lato Black"/>
                  <a:ea typeface="Lato Black"/>
                  <a:cs typeface="Lato Black"/>
                  <a:sym typeface="Lato Black"/>
                </a:defRPr>
              </a:pPr>
              <a:r>
                <a:t>Floor Area</a:t>
              </a:r>
            </a:p>
            <a:p>
              <a:pPr algn="r">
                <a:defRPr b="1">
                  <a:solidFill>
                    <a:schemeClr val="accent5"/>
                  </a:solidFill>
                  <a:latin typeface="Lato Black"/>
                  <a:ea typeface="Lato Black"/>
                  <a:cs typeface="Lato Black"/>
                  <a:sym typeface="Lato Black"/>
                </a:defRPr>
              </a:pPr>
              <a:r>
                <a:t>ea 100sqft</a:t>
              </a:r>
            </a:p>
          </p:txBody>
        </p:sp>
      </p:grpSp>
      <p:sp>
        <p:nvSpPr>
          <p:cNvPr id="212" name="Google Shape;131;p22"/>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sp>
        <p:nvSpPr>
          <p:cNvPr id="213" name="Google Shape;132;p22"/>
          <p:cNvSpPr txBox="1"/>
          <p:nvPr/>
        </p:nvSpPr>
        <p:spPr>
          <a:xfrm>
            <a:off x="17150" y="4970350"/>
            <a:ext cx="7789100" cy="1740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sz="900">
                <a:latin typeface="Lato"/>
                <a:ea typeface="Lato"/>
                <a:cs typeface="Lato"/>
                <a:sym typeface="Lato"/>
              </a:defRPr>
            </a:lvl1pPr>
          </a:lstStyle>
          <a:p>
            <a:pPr/>
            <a:r>
              <a:t>Note: Based on historical HDB resale data from Mar 2012 to Apr 2021</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oogle Shape;137;p23"/>
          <p:cNvSpPr txBox="1"/>
          <p:nvPr>
            <p:ph type="body" sz="quarter" idx="1"/>
          </p:nvPr>
        </p:nvSpPr>
        <p:spPr>
          <a:xfrm>
            <a:off x="6397874" y="6644724"/>
            <a:ext cx="1659302" cy="1288501"/>
          </a:xfrm>
          <a:prstGeom prst="rect">
            <a:avLst/>
          </a:prstGeom>
        </p:spPr>
        <p:txBody>
          <a:bodyPr/>
          <a:lstStyle>
            <a:lvl1pPr marL="0" indent="0">
              <a:spcBef>
                <a:spcPts val="1200"/>
              </a:spcBef>
              <a:buSzTx/>
              <a:buNone/>
              <a:defRPr sz="900"/>
            </a:lvl1pPr>
          </a:lstStyle>
          <a:p>
            <a:pPr/>
            <a:r>
              <a:t>Placeholder: Need a small text box to explain how to read correlatio n strength, e.g. if 1.0 perfect correlation and that means if we know the predictor, we can know the resale price</a:t>
            </a:r>
          </a:p>
        </p:txBody>
      </p:sp>
      <p:graphicFrame>
        <p:nvGraphicFramePr>
          <p:cNvPr id="216" name="Google Shape;138;p23"/>
          <p:cNvGraphicFramePr/>
          <p:nvPr/>
        </p:nvGraphicFramePr>
        <p:xfrm>
          <a:off x="1277450" y="5574562"/>
          <a:ext cx="4120051" cy="30614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3350"/>
                <a:gridCol w="1971575"/>
                <a:gridCol w="775125"/>
              </a:tblGrid>
              <a:tr h="774450">
                <a:tc>
                  <a:txBody>
                    <a:bodyPr/>
                    <a:lstStyle/>
                    <a:p>
                      <a:pPr algn="l">
                        <a:defRPr sz="1800"/>
                      </a:pPr>
                      <a:r>
                        <a:rPr b="1" sz="900"/>
                        <a:t>Variable</a:t>
                      </a:r>
                    </a:p>
                  </a:txBody>
                  <a:tcPr marL="91425" marR="91425" marT="91425" marB="91425" anchor="ctr" anchorCtr="0" horzOverflow="overflow"/>
                </a:tc>
                <a:tc>
                  <a:txBody>
                    <a:bodyPr/>
                    <a:lstStyle/>
                    <a:p>
                      <a:pPr algn="l">
                        <a:defRPr sz="1800"/>
                      </a:pPr>
                      <a:r>
                        <a:rPr b="1" sz="900"/>
                        <a:t>Options &lt;YS: adding in these options where we want to explain up front why we choose one variable and not another that is similar&gt;</a:t>
                      </a:r>
                    </a:p>
                  </a:txBody>
                  <a:tcPr marL="91425" marR="91425" marT="91425" marB="91425" anchor="ctr" anchorCtr="0" horzOverflow="overflow"/>
                </a:tc>
                <a:tc>
                  <a:txBody>
                    <a:bodyPr/>
                    <a:lstStyle/>
                    <a:p>
                      <a:pPr algn="ctr">
                        <a:defRPr sz="1800"/>
                      </a:pPr>
                      <a:r>
                        <a:rPr b="1" sz="900"/>
                        <a:t>Correlation Strength</a:t>
                      </a:r>
                    </a:p>
                  </a:txBody>
                  <a:tcPr marL="91425" marR="91425" marT="91425" marB="91425" anchor="ctr" anchorCtr="0" horzOverflow="overflow"/>
                </a:tc>
              </a:tr>
              <a:tr h="286800">
                <a:tc>
                  <a:txBody>
                    <a:bodyPr/>
                    <a:lstStyle/>
                    <a:p>
                      <a:pPr algn="l">
                        <a:defRPr sz="1800"/>
                      </a:pPr>
                      <a:r>
                        <a:rPr sz="900"/>
                        <a:t>Floor Area (sqft)</a:t>
                      </a:r>
                    </a:p>
                  </a:txBody>
                  <a:tcPr marL="91425" marR="91425" marT="91425" marB="91425" anchor="ctr" anchorCtr="0" horzOverflow="overflow"/>
                </a:tc>
                <a:tc>
                  <a:txBody>
                    <a:bodyPr/>
                    <a:lstStyle/>
                    <a:p>
                      <a:pPr algn="l">
                        <a:defRPr sz="1400"/>
                      </a:pPr>
                    </a:p>
                  </a:txBody>
                  <a:tcPr marL="91425" marR="91425" marT="91425" marB="91425" anchor="ctr" anchorCtr="0" horzOverflow="overflow"/>
                </a:tc>
                <a:tc>
                  <a:txBody>
                    <a:bodyPr/>
                    <a:lstStyle/>
                    <a:p>
                      <a:pPr algn="ctr">
                        <a:defRPr sz="1800"/>
                      </a:pPr>
                      <a:r>
                        <a:rPr sz="900"/>
                        <a:t>0.65</a:t>
                      </a:r>
                    </a:p>
                  </a:txBody>
                  <a:tcPr marL="91425" marR="91425" marT="91425" marB="91425" anchor="ctr" anchorCtr="0" horzOverflow="overflow"/>
                </a:tc>
              </a:tr>
              <a:tr h="286800">
                <a:tc>
                  <a:txBody>
                    <a:bodyPr/>
                    <a:lstStyle/>
                    <a:p>
                      <a:pPr algn="l">
                        <a:defRPr sz="1800"/>
                      </a:pPr>
                      <a:r>
                        <a:rPr sz="900"/>
                        <a:t>Number of Storeys</a:t>
                      </a:r>
                    </a:p>
                  </a:txBody>
                  <a:tcPr marL="91425" marR="91425" marT="91425" marB="91425" anchor="ctr" anchorCtr="0" horzOverflow="overflow"/>
                </a:tc>
                <a:tc>
                  <a:txBody>
                    <a:bodyPr/>
                    <a:lstStyle/>
                    <a:p>
                      <a:pPr algn="l">
                        <a:defRPr sz="1400"/>
                      </a:pPr>
                    </a:p>
                  </a:txBody>
                  <a:tcPr marL="91425" marR="91425" marT="91425" marB="91425" anchor="ctr" anchorCtr="0" horzOverflow="overflow"/>
                </a:tc>
                <a:tc>
                  <a:txBody>
                    <a:bodyPr/>
                    <a:lstStyle/>
                    <a:p>
                      <a:pPr algn="ctr">
                        <a:defRPr sz="1800"/>
                      </a:pPr>
                      <a:r>
                        <a:rPr sz="900"/>
                        <a:t>0.5</a:t>
                      </a:r>
                    </a:p>
                  </a:txBody>
                  <a:tcPr marL="91425" marR="91425" marT="91425" marB="91425" anchor="ctr" anchorCtr="0" horzOverflow="overflow"/>
                </a:tc>
              </a:tr>
              <a:tr h="652175">
                <a:tc>
                  <a:txBody>
                    <a:bodyPr/>
                    <a:lstStyle/>
                    <a:p>
                      <a:pPr algn="l">
                        <a:defRPr sz="1800"/>
                      </a:pPr>
                      <a:r>
                        <a:rPr sz="900"/>
                        <a:t>Level of HDB</a:t>
                      </a:r>
                    </a:p>
                  </a:txBody>
                  <a:tcPr marL="91425" marR="91425" marT="91425" marB="91425" anchor="ctr" anchorCtr="0" horzOverflow="overflow"/>
                </a:tc>
                <a:tc>
                  <a:txBody>
                    <a:bodyPr/>
                    <a:lstStyle/>
                    <a:p>
                      <a:pPr algn="l">
                        <a:defRPr sz="1800"/>
                      </a:pPr>
                      <a:r>
                        <a:rPr sz="900"/>
                        <a:t>&lt;YS: dun think need to tell layman audience about low, mid, high or mid_storey, since these are technicalities&gt;</a:t>
                      </a:r>
                    </a:p>
                  </a:txBody>
                  <a:tcPr marL="91425" marR="91425" marT="91425" marB="91425" anchor="ctr" anchorCtr="0" horzOverflow="overflow"/>
                </a:tc>
                <a:tc>
                  <a:txBody>
                    <a:bodyPr/>
                    <a:lstStyle/>
                    <a:p>
                      <a:pPr algn="ctr">
                        <a:defRPr sz="1800"/>
                      </a:pPr>
                      <a:r>
                        <a:rPr sz="900"/>
                        <a:t>0.35</a:t>
                      </a:r>
                    </a:p>
                  </a:txBody>
                  <a:tcPr marL="91425" marR="91425" marT="91425" marB="91425" anchor="ctr" anchorCtr="0" horzOverflow="overflow"/>
                </a:tc>
              </a:tr>
              <a:tr h="286800">
                <a:tc>
                  <a:txBody>
                    <a:bodyPr/>
                    <a:lstStyle/>
                    <a:p>
                      <a:pPr algn="l">
                        <a:defRPr sz="1800"/>
                      </a:pPr>
                      <a:r>
                        <a:rPr sz="900"/>
                        <a:t>Age of HDB</a:t>
                      </a:r>
                    </a:p>
                  </a:txBody>
                  <a:tcPr marL="91425" marR="91425" marT="91425" marB="91425" anchor="ctr" anchorCtr="0" horzOverflow="overflow"/>
                </a:tc>
                <a:tc>
                  <a:txBody>
                    <a:bodyPr/>
                    <a:lstStyle/>
                    <a:p>
                      <a:pPr algn="l">
                        <a:defRPr sz="1800"/>
                      </a:pPr>
                      <a:r>
                        <a:rPr sz="900"/>
                        <a:t>Hdb age</a:t>
                      </a:r>
                    </a:p>
                  </a:txBody>
                  <a:tcPr marL="91425" marR="91425" marT="91425" marB="91425" anchor="ctr" anchorCtr="0" horzOverflow="overflow"/>
                </a:tc>
                <a:tc>
                  <a:txBody>
                    <a:bodyPr/>
                    <a:lstStyle/>
                    <a:p>
                      <a:pPr algn="ctr">
                        <a:defRPr sz="1800"/>
                      </a:pPr>
                      <a:r>
                        <a:rPr sz="900"/>
                        <a:t>0.35</a:t>
                      </a:r>
                    </a:p>
                  </a:txBody>
                  <a:tcPr marL="91425" marR="91425" marT="91425" marB="91425" anchor="ctr" anchorCtr="0" horzOverflow="overflow"/>
                </a:tc>
              </a:tr>
              <a:tr h="774450">
                <a:tc>
                  <a:txBody>
                    <a:bodyPr/>
                    <a:lstStyle/>
                    <a:p>
                      <a:pPr algn="l">
                        <a:defRPr sz="1800"/>
                      </a:pPr>
                      <a:r>
                        <a:rPr sz="900"/>
                        <a:t>Similar Units Sold</a:t>
                      </a:r>
                    </a:p>
                  </a:txBody>
                  <a:tcPr marL="91425" marR="91425" marT="91425" marB="91425" anchor="ctr" anchorCtr="0" horzOverflow="overflow"/>
                </a:tc>
                <a:tc>
                  <a:txBody>
                    <a:bodyPr/>
                    <a:lstStyle/>
                    <a:p>
                      <a:pPr algn="l">
                        <a:defRPr sz="1800"/>
                      </a:pPr>
                      <a:r>
                        <a:rPr sz="900"/>
                        <a:t>&lt;YS: i actually not sure about this 3room_sold and 5room_sold i.e. how to explain one is 0.36 and the other is -0.41, suggest not to include&gt;</a:t>
                      </a:r>
                    </a:p>
                  </a:txBody>
                  <a:tcPr marL="91425" marR="91425" marT="91425" marB="91425" anchor="ctr" anchorCtr="0" horzOverflow="overflow"/>
                </a:tc>
                <a:tc>
                  <a:txBody>
                    <a:bodyPr/>
                    <a:lstStyle/>
                    <a:p>
                      <a:pPr algn="ctr">
                        <a:defRPr sz="1400"/>
                      </a:pPr>
                    </a:p>
                  </a:txBody>
                  <a:tcPr marL="91425" marR="91425" marT="91425" marB="91425" anchor="ctr" anchorCtr="0" horzOverflow="overflow"/>
                </a:tc>
              </a:tr>
            </a:tbl>
          </a:graphicData>
        </a:graphic>
      </p:graphicFrame>
      <p:pic>
        <p:nvPicPr>
          <p:cNvPr id="217" name="Google Shape;139;p23" descr="Google Shape;139;p23"/>
          <p:cNvPicPr>
            <a:picLocks noChangeAspect="1"/>
          </p:cNvPicPr>
          <p:nvPr/>
        </p:nvPicPr>
        <p:blipFill>
          <a:blip r:embed="rId4">
            <a:extLst/>
          </a:blip>
          <a:stretch>
            <a:fillRect/>
          </a:stretch>
        </p:blipFill>
        <p:spPr>
          <a:xfrm>
            <a:off x="2127100" y="899575"/>
            <a:ext cx="4772553" cy="4056977"/>
          </a:xfrm>
          <a:prstGeom prst="rect">
            <a:avLst/>
          </a:prstGeom>
          <a:ln w="12700">
            <a:miter lim="400000"/>
          </a:ln>
        </p:spPr>
      </p:pic>
      <p:sp>
        <p:nvSpPr>
          <p:cNvPr id="218" name="Google Shape;140;p23"/>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Google Shape;141;p23" descr="Google Shape;141;p23"/>
          <p:cNvPicPr>
            <a:picLocks noChangeAspect="1"/>
          </p:cNvPicPr>
          <p:nvPr/>
        </p:nvPicPr>
        <p:blipFill>
          <a:blip r:embed="rId5">
            <a:extLst/>
          </a:blip>
          <a:srcRect l="80578" t="67928" r="0" b="0"/>
          <a:stretch>
            <a:fillRect/>
          </a:stretch>
        </p:blipFill>
        <p:spPr>
          <a:xfrm>
            <a:off x="7428849" y="3493875"/>
            <a:ext cx="1712851" cy="1649627"/>
          </a:xfrm>
          <a:prstGeom prst="rect">
            <a:avLst/>
          </a:prstGeom>
          <a:ln w="12700">
            <a:miter lim="400000"/>
          </a:ln>
        </p:spPr>
      </p:pic>
      <p:sp>
        <p:nvSpPr>
          <p:cNvPr id="220" name="Google Shape;142;p23"/>
          <p:cNvSpPr txBox="1"/>
          <p:nvPr/>
        </p:nvSpPr>
        <p:spPr>
          <a:xfrm>
            <a:off x="8472458" y="4663216"/>
            <a:ext cx="548701" cy="393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algn="r">
              <a:defRPr b="1" sz="1000">
                <a:solidFill>
                  <a:srgbClr val="FFFFFF"/>
                </a:solidFill>
              </a:defRPr>
            </a:lvl1pPr>
          </a:lstStyle>
          <a:p>
            <a:pPr/>
            <a:r>
              <a:t>5</a:t>
            </a:r>
          </a:p>
        </p:txBody>
      </p:sp>
      <p:graphicFrame>
        <p:nvGraphicFramePr>
          <p:cNvPr id="221" name="Google Shape;143;p23"/>
          <p:cNvGraphicFramePr/>
          <p:nvPr/>
        </p:nvGraphicFramePr>
        <p:xfrm>
          <a:off x="1046874" y="1197249"/>
          <a:ext cx="2375001" cy="363800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75000"/>
              </a:tblGrid>
              <a:tr h="454750">
                <a:tc>
                  <a:txBody>
                    <a:bodyPr/>
                    <a:lstStyle/>
                    <a:p>
                      <a:pPr>
                        <a:defRPr sz="1800"/>
                      </a:pPr>
                      <a:r>
                        <a:rPr sz="1200">
                          <a:latin typeface="Lato"/>
                          <a:ea typeface="Lato"/>
                          <a:cs typeface="Lato"/>
                          <a:sym typeface="Lato"/>
                        </a:rPr>
                        <a:t>Resale Price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Floor Area (sqft)</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HDB Block Height</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Floor Level</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Distance to Hawker Centre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Distance to Mall</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Distance to MRT</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r h="454750">
                <a:tc>
                  <a:txBody>
                    <a:bodyPr/>
                    <a:lstStyle/>
                    <a:p>
                      <a:pPr>
                        <a:defRPr sz="1800"/>
                      </a:pPr>
                      <a:r>
                        <a:rPr sz="1200">
                          <a:latin typeface="Lato"/>
                          <a:ea typeface="Lato"/>
                          <a:cs typeface="Lato"/>
                          <a:sym typeface="Lato"/>
                        </a:rPr>
                        <a:t>HDB Age</a:t>
                      </a:r>
                    </a:p>
                  </a:txBody>
                  <a:tcPr marL="91425" marR="91425" marT="91425" marB="91425" anchor="t" anchorCtr="0" horzOverflow="overflow">
                    <a:lnL>
                      <a:solidFill>
                        <a:srgbClr val="9E9E9E">
                          <a:alpha val="0"/>
                        </a:srgbClr>
                      </a:solidFill>
                    </a:lnL>
                    <a:lnR>
                      <a:solidFill>
                        <a:srgbClr val="9E9E9E">
                          <a:alpha val="0"/>
                        </a:srgbClr>
                      </a:solidFill>
                    </a:lnR>
                    <a:lnT>
                      <a:solidFill>
                        <a:srgbClr val="9E9E9E">
                          <a:alpha val="0"/>
                        </a:srgbClr>
                      </a:solidFill>
                    </a:lnT>
                    <a:lnB>
                      <a:solidFill>
                        <a:srgbClr val="9E9E9E">
                          <a:alpha val="0"/>
                        </a:srgbClr>
                      </a:solidFill>
                    </a:lnB>
                    <a:solidFill>
                      <a:srgbClr val="FFFFFF"/>
                    </a:solidFill>
                  </a:tcPr>
                </a:tc>
              </a:tr>
            </a:tbl>
          </a:graphicData>
        </a:graphic>
      </p:graphicFrame>
      <p:sp>
        <p:nvSpPr>
          <p:cNvPr id="222" name="Google Shape;144;p23"/>
          <p:cNvSpPr txBox="1"/>
          <p:nvPr/>
        </p:nvSpPr>
        <p:spPr>
          <a:xfrm>
            <a:off x="294800" y="144274"/>
            <a:ext cx="8554400" cy="710545"/>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rgbClr val="4A86E8"/>
                </a:solidFill>
              </a:defRPr>
            </a:lvl1pPr>
          </a:lstStyle>
          <a:p>
            <a:pPr/>
            <a:r>
              <a:t>From historical HDB resale price data, these variables have the highest correlation with price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150;p24"/>
          <p:cNvSpPr/>
          <p:nvPr/>
        </p:nvSpPr>
        <p:spPr>
          <a:xfrm>
            <a:off x="4310243" y="777686"/>
            <a:ext cx="523531" cy="523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FFFFF"/>
          </a:solidFill>
          <a:ln w="12700">
            <a:miter lim="400000"/>
          </a:ln>
        </p:spPr>
        <p:txBody>
          <a:bodyPr lIns="0" tIns="0" rIns="0" bIns="0" anchor="ctr"/>
          <a:lstStyle/>
          <a:p>
            <a:pPr>
              <a:defRPr sz="1100">
                <a:latin typeface="Calibri"/>
                <a:ea typeface="Calibri"/>
                <a:cs typeface="Calibri"/>
                <a:sym typeface="Calibri"/>
              </a:defRPr>
            </a:pPr>
          </a:p>
        </p:txBody>
      </p:sp>
      <p:pic>
        <p:nvPicPr>
          <p:cNvPr id="227" name="Google Shape;151;p24" descr="Google Shape;151;p24"/>
          <p:cNvPicPr>
            <a:picLocks noChangeAspect="1"/>
          </p:cNvPicPr>
          <p:nvPr/>
        </p:nvPicPr>
        <p:blipFill>
          <a:blip r:embed="rId3">
            <a:extLst/>
          </a:blip>
          <a:srcRect l="80578" t="67928" r="0" b="0"/>
          <a:stretch>
            <a:fillRect/>
          </a:stretch>
        </p:blipFill>
        <p:spPr>
          <a:xfrm>
            <a:off x="7428849" y="3493875"/>
            <a:ext cx="1712851" cy="1649627"/>
          </a:xfrm>
          <a:prstGeom prst="rect">
            <a:avLst/>
          </a:prstGeom>
          <a:ln w="12700">
            <a:miter lim="400000"/>
          </a:ln>
        </p:spPr>
      </p:pic>
      <p:sp>
        <p:nvSpPr>
          <p:cNvPr id="228" name="Google Shape;152;p24"/>
          <p:cNvSpPr txBox="1"/>
          <p:nvPr/>
        </p:nvSpPr>
        <p:spPr>
          <a:xfrm>
            <a:off x="294800" y="144274"/>
            <a:ext cx="8554400" cy="367645"/>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rgbClr val="4A86E8"/>
                </a:solidFill>
              </a:defRPr>
            </a:lvl1pPr>
          </a:lstStyle>
          <a:p>
            <a:pPr/>
            <a:r>
              <a:t>Floor area definitely plays a role in determining resale price </a:t>
            </a:r>
          </a:p>
        </p:txBody>
      </p:sp>
      <p:sp>
        <p:nvSpPr>
          <p:cNvPr id="229" name="Google Shape;153;p24"/>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pic>
        <p:nvPicPr>
          <p:cNvPr id="230" name="Google Shape;154;p24" descr="Google Shape;154;p24"/>
          <p:cNvPicPr>
            <a:picLocks noChangeAspect="1"/>
          </p:cNvPicPr>
          <p:nvPr/>
        </p:nvPicPr>
        <p:blipFill>
          <a:blip r:embed="rId4">
            <a:extLst/>
          </a:blip>
          <a:stretch>
            <a:fillRect/>
          </a:stretch>
        </p:blipFill>
        <p:spPr>
          <a:xfrm>
            <a:off x="2025724" y="738224"/>
            <a:ext cx="5092553" cy="426355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Google Shape;159;p25"/>
          <p:cNvSpPr txBox="1"/>
          <p:nvPr>
            <p:ph type="title"/>
          </p:nvPr>
        </p:nvSpPr>
        <p:spPr>
          <a:xfrm>
            <a:off x="282524" y="141774"/>
            <a:ext cx="8520602" cy="572702"/>
          </a:xfrm>
          <a:prstGeom prst="rect">
            <a:avLst/>
          </a:prstGeom>
        </p:spPr>
        <p:txBody>
          <a:bodyPr/>
          <a:lstStyle>
            <a:lvl1pPr algn="ctr">
              <a:defRPr b="1" sz="2500">
                <a:solidFill>
                  <a:srgbClr val="4A86E8"/>
                </a:solidFill>
              </a:defRPr>
            </a:lvl1pPr>
          </a:lstStyle>
          <a:p>
            <a:pPr/>
            <a:r>
              <a:t>The older a unit, the cheaper it becomes?</a:t>
            </a:r>
          </a:p>
        </p:txBody>
      </p:sp>
      <p:sp>
        <p:nvSpPr>
          <p:cNvPr id="235" name="Google Shape;160;p25"/>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Google Shape;161;p25" descr="Google Shape;161;p25"/>
          <p:cNvPicPr>
            <a:picLocks noChangeAspect="1"/>
          </p:cNvPicPr>
          <p:nvPr/>
        </p:nvPicPr>
        <p:blipFill>
          <a:blip r:embed="rId3">
            <a:extLst/>
          </a:blip>
          <a:srcRect l="80578" t="67928" r="0" b="0"/>
          <a:stretch>
            <a:fillRect/>
          </a:stretch>
        </p:blipFill>
        <p:spPr>
          <a:xfrm>
            <a:off x="7428849" y="3493875"/>
            <a:ext cx="1712851" cy="1649627"/>
          </a:xfrm>
          <a:prstGeom prst="rect">
            <a:avLst/>
          </a:prstGeom>
          <a:ln w="12700">
            <a:miter lim="400000"/>
          </a:ln>
        </p:spPr>
      </p:pic>
      <p:sp>
        <p:nvSpPr>
          <p:cNvPr id="237" name="Google Shape;162;p25"/>
          <p:cNvSpPr txBox="1"/>
          <p:nvPr/>
        </p:nvSpPr>
        <p:spPr>
          <a:xfrm>
            <a:off x="8472458" y="4663216"/>
            <a:ext cx="548701" cy="393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algn="r">
              <a:defRPr b="1" sz="1000">
                <a:solidFill>
                  <a:srgbClr val="FFFFFF"/>
                </a:solidFill>
              </a:defRPr>
            </a:lvl1pPr>
          </a:lstStyle>
          <a:p>
            <a:pPr/>
            <a:r>
              <a:t>7</a:t>
            </a:r>
          </a:p>
        </p:txBody>
      </p:sp>
      <p:pic>
        <p:nvPicPr>
          <p:cNvPr id="238" name="Google Shape;163;p25" descr="Google Shape;163;p25"/>
          <p:cNvPicPr>
            <a:picLocks noChangeAspect="1"/>
          </p:cNvPicPr>
          <p:nvPr/>
        </p:nvPicPr>
        <p:blipFill>
          <a:blip r:embed="rId4">
            <a:extLst/>
          </a:blip>
          <a:stretch>
            <a:fillRect/>
          </a:stretch>
        </p:blipFill>
        <p:spPr>
          <a:xfrm>
            <a:off x="1901874" y="791075"/>
            <a:ext cx="4926159" cy="412422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Google Shape;168;p26" descr="Google Shape;168;p26"/>
          <p:cNvPicPr>
            <a:picLocks noChangeAspect="1"/>
          </p:cNvPicPr>
          <p:nvPr/>
        </p:nvPicPr>
        <p:blipFill>
          <a:blip r:embed="rId3">
            <a:extLst/>
          </a:blip>
          <a:stretch>
            <a:fillRect/>
          </a:stretch>
        </p:blipFill>
        <p:spPr>
          <a:xfrm>
            <a:off x="585650" y="5450325"/>
            <a:ext cx="2325350" cy="2320601"/>
          </a:xfrm>
          <a:prstGeom prst="rect">
            <a:avLst/>
          </a:prstGeom>
          <a:ln w="12700">
            <a:miter lim="400000"/>
          </a:ln>
        </p:spPr>
      </p:pic>
      <p:pic>
        <p:nvPicPr>
          <p:cNvPr id="243" name="Google Shape;169;p26" descr="Google Shape;169;p26"/>
          <p:cNvPicPr>
            <a:picLocks noChangeAspect="1"/>
          </p:cNvPicPr>
          <p:nvPr/>
        </p:nvPicPr>
        <p:blipFill>
          <a:blip r:embed="rId4">
            <a:extLst/>
          </a:blip>
          <a:stretch>
            <a:fillRect/>
          </a:stretch>
        </p:blipFill>
        <p:spPr>
          <a:xfrm>
            <a:off x="3611500" y="5394562"/>
            <a:ext cx="2856051" cy="2850227"/>
          </a:xfrm>
          <a:prstGeom prst="rect">
            <a:avLst/>
          </a:prstGeom>
          <a:ln w="12700">
            <a:miter lim="400000"/>
          </a:ln>
        </p:spPr>
      </p:pic>
      <p:sp>
        <p:nvSpPr>
          <p:cNvPr id="244" name="Google Shape;170;p26"/>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Google Shape;171;p26" descr="Google Shape;171;p26"/>
          <p:cNvPicPr>
            <a:picLocks noChangeAspect="1"/>
          </p:cNvPicPr>
          <p:nvPr/>
        </p:nvPicPr>
        <p:blipFill>
          <a:blip r:embed="rId5">
            <a:extLst/>
          </a:blip>
          <a:srcRect l="80578" t="67928" r="0" b="0"/>
          <a:stretch>
            <a:fillRect/>
          </a:stretch>
        </p:blipFill>
        <p:spPr>
          <a:xfrm>
            <a:off x="7428849" y="3493875"/>
            <a:ext cx="1712851" cy="1649627"/>
          </a:xfrm>
          <a:prstGeom prst="rect">
            <a:avLst/>
          </a:prstGeom>
          <a:ln w="12700">
            <a:miter lim="400000"/>
          </a:ln>
        </p:spPr>
      </p:pic>
      <p:sp>
        <p:nvSpPr>
          <p:cNvPr id="246" name="Google Shape;172;p26"/>
          <p:cNvSpPr txBox="1"/>
          <p:nvPr>
            <p:ph type="title"/>
          </p:nvPr>
        </p:nvSpPr>
        <p:spPr>
          <a:xfrm>
            <a:off x="282524" y="141774"/>
            <a:ext cx="8520602" cy="572702"/>
          </a:xfrm>
          <a:prstGeom prst="rect">
            <a:avLst/>
          </a:prstGeom>
        </p:spPr>
        <p:txBody>
          <a:bodyPr/>
          <a:lstStyle>
            <a:lvl1pPr algn="ctr">
              <a:defRPr b="1" sz="2500">
                <a:solidFill>
                  <a:srgbClr val="4A86E8"/>
                </a:solidFill>
              </a:defRPr>
            </a:lvl1pPr>
          </a:lstStyle>
          <a:p>
            <a:pPr/>
            <a:r>
              <a:t>It’s not just only about our houses</a:t>
            </a:r>
          </a:p>
        </p:txBody>
      </p:sp>
      <p:sp>
        <p:nvSpPr>
          <p:cNvPr id="247" name="Google Shape;173;p26"/>
          <p:cNvSpPr txBox="1"/>
          <p:nvPr/>
        </p:nvSpPr>
        <p:spPr>
          <a:xfrm>
            <a:off x="8472458" y="4663216"/>
            <a:ext cx="548701" cy="393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algn="r">
              <a:defRPr b="1" sz="1000">
                <a:solidFill>
                  <a:srgbClr val="FFFFFF"/>
                </a:solidFill>
              </a:defRPr>
            </a:lvl1pPr>
          </a:lstStyle>
          <a:p>
            <a:pPr/>
            <a:r>
              <a:t>8</a:t>
            </a:r>
          </a:p>
        </p:txBody>
      </p:sp>
      <p:pic>
        <p:nvPicPr>
          <p:cNvPr id="248" name="Google Shape;174;p26" descr="Google Shape;174;p26"/>
          <p:cNvPicPr>
            <a:picLocks noChangeAspect="1"/>
          </p:cNvPicPr>
          <p:nvPr/>
        </p:nvPicPr>
        <p:blipFill>
          <a:blip r:embed="rId6">
            <a:extLst/>
          </a:blip>
          <a:stretch>
            <a:fillRect/>
          </a:stretch>
        </p:blipFill>
        <p:spPr>
          <a:xfrm>
            <a:off x="3040463" y="1213249"/>
            <a:ext cx="2979225" cy="2494234"/>
          </a:xfrm>
          <a:prstGeom prst="rect">
            <a:avLst/>
          </a:prstGeom>
          <a:ln w="12700">
            <a:miter lim="400000"/>
          </a:ln>
        </p:spPr>
      </p:pic>
      <p:pic>
        <p:nvPicPr>
          <p:cNvPr id="249" name="Google Shape;175;p26" descr="Google Shape;175;p26"/>
          <p:cNvPicPr>
            <a:picLocks noChangeAspect="1"/>
          </p:cNvPicPr>
          <p:nvPr/>
        </p:nvPicPr>
        <p:blipFill>
          <a:blip r:embed="rId7">
            <a:extLst/>
          </a:blip>
          <a:stretch>
            <a:fillRect/>
          </a:stretch>
        </p:blipFill>
        <p:spPr>
          <a:xfrm>
            <a:off x="35024" y="1213249"/>
            <a:ext cx="2925903" cy="2449603"/>
          </a:xfrm>
          <a:prstGeom prst="rect">
            <a:avLst/>
          </a:prstGeom>
          <a:ln w="12700">
            <a:miter lim="400000"/>
          </a:ln>
        </p:spPr>
      </p:pic>
      <p:pic>
        <p:nvPicPr>
          <p:cNvPr id="250" name="Google Shape;176;p26" descr="Google Shape;176;p26"/>
          <p:cNvPicPr>
            <a:picLocks noChangeAspect="1"/>
          </p:cNvPicPr>
          <p:nvPr/>
        </p:nvPicPr>
        <p:blipFill>
          <a:blip r:embed="rId8">
            <a:extLst/>
          </a:blip>
          <a:stretch>
            <a:fillRect/>
          </a:stretch>
        </p:blipFill>
        <p:spPr>
          <a:xfrm>
            <a:off x="6099224" y="1190937"/>
            <a:ext cx="2979225" cy="2494229"/>
          </a:xfrm>
          <a:prstGeom prst="rect">
            <a:avLst/>
          </a:prstGeom>
          <a:ln w="12700">
            <a:miter lim="400000"/>
          </a:ln>
        </p:spPr>
      </p:pic>
      <p:sp>
        <p:nvSpPr>
          <p:cNvPr id="251" name="Google Shape;177;p26"/>
          <p:cNvSpPr txBox="1"/>
          <p:nvPr/>
        </p:nvSpPr>
        <p:spPr>
          <a:xfrm>
            <a:off x="718724" y="839949"/>
            <a:ext cx="15585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MRT</a:t>
            </a:r>
          </a:p>
        </p:txBody>
      </p:sp>
      <p:sp>
        <p:nvSpPr>
          <p:cNvPr id="252" name="Google Shape;178;p26"/>
          <p:cNvSpPr txBox="1"/>
          <p:nvPr/>
        </p:nvSpPr>
        <p:spPr>
          <a:xfrm>
            <a:off x="3792749" y="839949"/>
            <a:ext cx="15585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Malls</a:t>
            </a:r>
          </a:p>
        </p:txBody>
      </p:sp>
      <p:sp>
        <p:nvSpPr>
          <p:cNvPr id="253" name="Google Shape;179;p26"/>
          <p:cNvSpPr txBox="1"/>
          <p:nvPr/>
        </p:nvSpPr>
        <p:spPr>
          <a:xfrm>
            <a:off x="6913950" y="839949"/>
            <a:ext cx="15585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a:r>
              <a:t>Hawker Centres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Google Shape;185;p27" descr="Google Shape;185;p27"/>
          <p:cNvPicPr>
            <a:picLocks noChangeAspect="1"/>
          </p:cNvPicPr>
          <p:nvPr/>
        </p:nvPicPr>
        <p:blipFill>
          <a:blip r:embed="rId3">
            <a:extLst/>
          </a:blip>
          <a:srcRect l="80578" t="67928" r="0" b="0"/>
          <a:stretch>
            <a:fillRect/>
          </a:stretch>
        </p:blipFill>
        <p:spPr>
          <a:xfrm>
            <a:off x="7428849" y="3493875"/>
            <a:ext cx="1712851" cy="1649627"/>
          </a:xfrm>
          <a:prstGeom prst="rect">
            <a:avLst/>
          </a:prstGeom>
          <a:ln w="12700">
            <a:miter lim="400000"/>
          </a:ln>
        </p:spPr>
      </p:pic>
      <p:sp>
        <p:nvSpPr>
          <p:cNvPr id="258" name="Google Shape;186;p27"/>
          <p:cNvSpPr txBox="1"/>
          <p:nvPr>
            <p:ph type="sldNum" sz="quarter" idx="4294967295"/>
          </p:nvPr>
        </p:nvSpPr>
        <p:spPr>
          <a:xfrm>
            <a:off x="8754976" y="4700819"/>
            <a:ext cx="266183" cy="318396"/>
          </a:xfrm>
          <a:prstGeom prst="rect">
            <a:avLst/>
          </a:prstGeom>
          <a:extLst>
            <a:ext uri="{C572A759-6A51-4108-AA02-DFA0A04FC94B}">
              <ma14:wrappingTextBoxFlag xmlns:ma14="http://schemas.microsoft.com/office/mac/drawingml/2011/main" val="1"/>
            </a:ext>
          </a:extLst>
        </p:spPr>
        <p:txBody>
          <a:bodyPr/>
          <a:lstStyle>
            <a:lvl1pPr>
              <a:defRPr b="1">
                <a:solidFill>
                  <a:srgbClr val="FFFFFF"/>
                </a:solidFill>
              </a:defRPr>
            </a:lvl1pPr>
          </a:lstStyle>
          <a:p>
            <a:pPr/>
            <a:fld id="{86CB4B4D-7CA3-9044-876B-883B54F8677D}" type="slidenum"/>
          </a:p>
        </p:txBody>
      </p:sp>
      <p:pic>
        <p:nvPicPr>
          <p:cNvPr id="259" name="Google Shape;187;p27" descr="Google Shape;187;p27"/>
          <p:cNvPicPr>
            <a:picLocks noChangeAspect="1"/>
          </p:cNvPicPr>
          <p:nvPr/>
        </p:nvPicPr>
        <p:blipFill>
          <a:blip r:embed="rId4">
            <a:extLst/>
          </a:blip>
          <a:srcRect l="5802" t="0" r="0" b="0"/>
          <a:stretch>
            <a:fillRect/>
          </a:stretch>
        </p:blipFill>
        <p:spPr>
          <a:xfrm>
            <a:off x="-1" y="1046249"/>
            <a:ext cx="5085326" cy="3792451"/>
          </a:xfrm>
          <a:prstGeom prst="rect">
            <a:avLst/>
          </a:prstGeom>
          <a:ln w="12700">
            <a:miter lim="400000"/>
          </a:ln>
        </p:spPr>
      </p:pic>
      <p:grpSp>
        <p:nvGrpSpPr>
          <p:cNvPr id="276" name="Google Shape;188;p27"/>
          <p:cNvGrpSpPr/>
          <p:nvPr/>
        </p:nvGrpSpPr>
        <p:grpSpPr>
          <a:xfrm>
            <a:off x="5142926" y="866107"/>
            <a:ext cx="3475250" cy="3160392"/>
            <a:chOff x="0" y="0"/>
            <a:chExt cx="3475249" cy="3160390"/>
          </a:xfrm>
        </p:grpSpPr>
        <p:pic>
          <p:nvPicPr>
            <p:cNvPr id="260" name="Google Shape;189;p27" descr="Google Shape;189;p27"/>
            <p:cNvPicPr>
              <a:picLocks noChangeAspect="1"/>
            </p:cNvPicPr>
            <p:nvPr/>
          </p:nvPicPr>
          <p:blipFill>
            <a:blip r:embed="rId5">
              <a:extLst/>
            </a:blip>
            <a:stretch>
              <a:fillRect/>
            </a:stretch>
          </p:blipFill>
          <p:spPr>
            <a:xfrm>
              <a:off x="0" y="0"/>
              <a:ext cx="3475250" cy="3160391"/>
            </a:xfrm>
            <a:prstGeom prst="rect">
              <a:avLst/>
            </a:prstGeom>
            <a:ln w="12700" cap="flat">
              <a:noFill/>
              <a:miter lim="400000"/>
            </a:ln>
            <a:effectLst/>
          </p:spPr>
        </p:pic>
        <p:grpSp>
          <p:nvGrpSpPr>
            <p:cNvPr id="263" name="Google Shape;190;p27"/>
            <p:cNvGrpSpPr/>
            <p:nvPr/>
          </p:nvGrpSpPr>
          <p:grpSpPr>
            <a:xfrm>
              <a:off x="2851699" y="1525165"/>
              <a:ext cx="548700" cy="318784"/>
              <a:chOff x="0" y="0"/>
              <a:chExt cx="548699" cy="318783"/>
            </a:xfrm>
          </p:grpSpPr>
          <p:sp>
            <p:nvSpPr>
              <p:cNvPr id="261" name="Rectangle"/>
              <p:cNvSpPr/>
              <p:nvPr/>
            </p:nvSpPr>
            <p:spPr>
              <a:xfrm>
                <a:off x="-1" y="-1"/>
                <a:ext cx="548701" cy="318785"/>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62" name="590K"/>
              <p:cNvSpPr txBox="1"/>
              <p:nvPr/>
            </p:nvSpPr>
            <p:spPr>
              <a:xfrm>
                <a:off x="-1" y="6336"/>
                <a:ext cx="548701" cy="306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590K</a:t>
                </a:r>
              </a:p>
            </p:txBody>
          </p:sp>
        </p:grpSp>
        <p:grpSp>
          <p:nvGrpSpPr>
            <p:cNvPr id="266" name="Google Shape;191;p27"/>
            <p:cNvGrpSpPr/>
            <p:nvPr/>
          </p:nvGrpSpPr>
          <p:grpSpPr>
            <a:xfrm>
              <a:off x="2272189" y="1865549"/>
              <a:ext cx="548700" cy="318901"/>
              <a:chOff x="0" y="0"/>
              <a:chExt cx="548699" cy="318900"/>
            </a:xfrm>
          </p:grpSpPr>
          <p:sp>
            <p:nvSpPr>
              <p:cNvPr id="264" name="Rectangle"/>
              <p:cNvSpPr/>
              <p:nvPr/>
            </p:nvSpPr>
            <p:spPr>
              <a:xfrm>
                <a:off x="-1" y="-1"/>
                <a:ext cx="548701"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65" name="435K"/>
              <p:cNvSpPr txBox="1"/>
              <p:nvPr/>
            </p:nvSpPr>
            <p:spPr>
              <a:xfrm>
                <a:off x="-1" y="6394"/>
                <a:ext cx="548701"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435K</a:t>
                </a:r>
              </a:p>
            </p:txBody>
          </p:sp>
        </p:grpSp>
        <p:grpSp>
          <p:nvGrpSpPr>
            <p:cNvPr id="269" name="Google Shape;192;p27"/>
            <p:cNvGrpSpPr/>
            <p:nvPr/>
          </p:nvGrpSpPr>
          <p:grpSpPr>
            <a:xfrm>
              <a:off x="1684228" y="1868265"/>
              <a:ext cx="548700" cy="318901"/>
              <a:chOff x="0" y="0"/>
              <a:chExt cx="548699" cy="318900"/>
            </a:xfrm>
          </p:grpSpPr>
          <p:sp>
            <p:nvSpPr>
              <p:cNvPr id="267" name="Rectangle"/>
              <p:cNvSpPr/>
              <p:nvPr/>
            </p:nvSpPr>
            <p:spPr>
              <a:xfrm>
                <a:off x="-1" y="-1"/>
                <a:ext cx="548701"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68" name="430K"/>
              <p:cNvSpPr txBox="1"/>
              <p:nvPr/>
            </p:nvSpPr>
            <p:spPr>
              <a:xfrm>
                <a:off x="-1" y="6394"/>
                <a:ext cx="548701"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430K</a:t>
                </a:r>
              </a:p>
            </p:txBody>
          </p:sp>
        </p:grpSp>
        <p:grpSp>
          <p:nvGrpSpPr>
            <p:cNvPr id="272" name="Google Shape;193;p27"/>
            <p:cNvGrpSpPr/>
            <p:nvPr/>
          </p:nvGrpSpPr>
          <p:grpSpPr>
            <a:xfrm>
              <a:off x="1089868" y="1964084"/>
              <a:ext cx="548701" cy="318901"/>
              <a:chOff x="0" y="0"/>
              <a:chExt cx="548699" cy="318900"/>
            </a:xfrm>
          </p:grpSpPr>
          <p:sp>
            <p:nvSpPr>
              <p:cNvPr id="270" name="Rectangle"/>
              <p:cNvSpPr/>
              <p:nvPr/>
            </p:nvSpPr>
            <p:spPr>
              <a:xfrm>
                <a:off x="-1" y="-1"/>
                <a:ext cx="548701"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71" name="395K"/>
              <p:cNvSpPr txBox="1"/>
              <p:nvPr/>
            </p:nvSpPr>
            <p:spPr>
              <a:xfrm>
                <a:off x="-1" y="6394"/>
                <a:ext cx="548701"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395K</a:t>
                </a:r>
              </a:p>
            </p:txBody>
          </p:sp>
        </p:grpSp>
        <p:grpSp>
          <p:nvGrpSpPr>
            <p:cNvPr id="275" name="Google Shape;194;p27"/>
            <p:cNvGrpSpPr/>
            <p:nvPr/>
          </p:nvGrpSpPr>
          <p:grpSpPr>
            <a:xfrm>
              <a:off x="513797" y="2021281"/>
              <a:ext cx="548700" cy="318901"/>
              <a:chOff x="0" y="0"/>
              <a:chExt cx="548699" cy="318900"/>
            </a:xfrm>
          </p:grpSpPr>
          <p:sp>
            <p:nvSpPr>
              <p:cNvPr id="273" name="Rectangle"/>
              <p:cNvSpPr/>
              <p:nvPr/>
            </p:nvSpPr>
            <p:spPr>
              <a:xfrm>
                <a:off x="-1" y="-1"/>
                <a:ext cx="548701" cy="318902"/>
              </a:xfrm>
              <a:prstGeom prst="rect">
                <a:avLst/>
              </a:prstGeom>
              <a:solidFill>
                <a:srgbClr val="9E9E9E">
                  <a:alpha val="0"/>
                </a:srgbClr>
              </a:solidFill>
              <a:ln w="12700" cap="flat">
                <a:noFill/>
                <a:miter lim="400000"/>
              </a:ln>
              <a:effectLst/>
            </p:spPr>
            <p:txBody>
              <a:bodyPr wrap="square" lIns="0" tIns="0" rIns="0" bIns="0" numCol="1" anchor="ctr">
                <a:noAutofit/>
              </a:bodyPr>
              <a:lstStyle/>
              <a:p>
                <a:pPr algn="ctr">
                  <a:defRPr b="1" sz="900">
                    <a:solidFill>
                      <a:srgbClr val="FFFFFF"/>
                    </a:solidFill>
                  </a:defRPr>
                </a:pPr>
              </a:p>
            </p:txBody>
          </p:sp>
          <p:sp>
            <p:nvSpPr>
              <p:cNvPr id="274" name="367K"/>
              <p:cNvSpPr txBox="1"/>
              <p:nvPr/>
            </p:nvSpPr>
            <p:spPr>
              <a:xfrm>
                <a:off x="-1" y="6394"/>
                <a:ext cx="548701" cy="306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FFFFFF"/>
                    </a:solidFill>
                  </a:defRPr>
                </a:lvl1pPr>
              </a:lstStyle>
              <a:p>
                <a:pPr/>
                <a:r>
                  <a:t>367K</a:t>
                </a:r>
              </a:p>
            </p:txBody>
          </p:sp>
        </p:grpSp>
      </p:grpSp>
      <p:sp>
        <p:nvSpPr>
          <p:cNvPr id="277" name="Google Shape;195;p27"/>
          <p:cNvSpPr txBox="1"/>
          <p:nvPr/>
        </p:nvSpPr>
        <p:spPr>
          <a:xfrm>
            <a:off x="572379" y="657449"/>
            <a:ext cx="6106700" cy="389901"/>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spAutoFit/>
          </a:bodyPr>
          <a:lstStyle>
            <a:lvl1pPr>
              <a:defRPr b="1" sz="2300">
                <a:solidFill>
                  <a:schemeClr val="accent1"/>
                </a:solidFill>
                <a:latin typeface="Lato Black"/>
                <a:ea typeface="Lato Black"/>
                <a:cs typeface="Lato Black"/>
                <a:sym typeface="Lato Black"/>
              </a:defRPr>
            </a:lvl1pPr>
          </a:lstStyle>
          <a:p>
            <a:pPr/>
            <a:r>
              <a:t>Location has an impact on resale price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